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6" r:id="rId2"/>
    <p:sldId id="258" r:id="rId3"/>
    <p:sldId id="277" r:id="rId4"/>
    <p:sldId id="259" r:id="rId5"/>
    <p:sldId id="260" r:id="rId6"/>
    <p:sldId id="261" r:id="rId7"/>
    <p:sldId id="262" r:id="rId8"/>
    <p:sldId id="282" r:id="rId9"/>
    <p:sldId id="265" r:id="rId10"/>
    <p:sldId id="266" r:id="rId11"/>
    <p:sldId id="267" r:id="rId12"/>
    <p:sldId id="268" r:id="rId13"/>
    <p:sldId id="269" r:id="rId14"/>
    <p:sldId id="270" r:id="rId15"/>
    <p:sldId id="278" r:id="rId16"/>
    <p:sldId id="271" r:id="rId17"/>
    <p:sldId id="272" r:id="rId18"/>
    <p:sldId id="273" r:id="rId19"/>
    <p:sldId id="286" r:id="rId20"/>
    <p:sldId id="280" r:id="rId21"/>
    <p:sldId id="281" r:id="rId22"/>
    <p:sldId id="287" r:id="rId23"/>
    <p:sldId id="288" r:id="rId24"/>
    <p:sldId id="289"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D34BA-4D59-4B26-9FB1-679409122056}" v="21" dt="2020-01-14T19:4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479" autoAdjust="0"/>
  </p:normalViewPr>
  <p:slideViewPr>
    <p:cSldViewPr snapToGrid="0" snapToObjects="1">
      <p:cViewPr varScale="1">
        <p:scale>
          <a:sx n="39" d="100"/>
          <a:sy n="39" d="100"/>
        </p:scale>
        <p:origin x="-1114"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ne Michaeli" userId="dcce327d564e7864" providerId="LiveId" clId="{6F6F17E3-2232-43D8-AD7B-F4BD4A7375E0}"/>
    <pc:docChg chg="modSld modShowInfo">
      <pc:chgData name="Dianne Michaeli" userId="dcce327d564e7864" providerId="LiveId" clId="{6F6F17E3-2232-43D8-AD7B-F4BD4A7375E0}" dt="2020-01-14T19:48:19.150" v="46" actId="1076"/>
      <pc:docMkLst>
        <pc:docMk/>
      </pc:docMkLst>
      <pc:sldChg chg="modAnim modNotesTx">
        <pc:chgData name="Dianne Michaeli" userId="dcce327d564e7864" providerId="LiveId" clId="{6F6F17E3-2232-43D8-AD7B-F4BD4A7375E0}" dt="2020-01-14T19:44:08.458" v="25"/>
        <pc:sldMkLst>
          <pc:docMk/>
          <pc:sldMk cId="3112655988" sldId="259"/>
        </pc:sldMkLst>
      </pc:sldChg>
      <pc:sldChg chg="modNotesTx">
        <pc:chgData name="Dianne Michaeli" userId="dcce327d564e7864" providerId="LiveId" clId="{6F6F17E3-2232-43D8-AD7B-F4BD4A7375E0}" dt="2020-01-14T19:39:42.111" v="2" actId="20577"/>
        <pc:sldMkLst>
          <pc:docMk/>
          <pc:sldMk cId="3112655988" sldId="260"/>
        </pc:sldMkLst>
      </pc:sldChg>
      <pc:sldChg chg="modNotesTx">
        <pc:chgData name="Dianne Michaeli" userId="dcce327d564e7864" providerId="LiveId" clId="{6F6F17E3-2232-43D8-AD7B-F4BD4A7375E0}" dt="2020-01-14T19:39:46.972" v="3" actId="20577"/>
        <pc:sldMkLst>
          <pc:docMk/>
          <pc:sldMk cId="3112655988" sldId="261"/>
        </pc:sldMkLst>
      </pc:sldChg>
      <pc:sldChg chg="modAnim modNotesTx">
        <pc:chgData name="Dianne Michaeli" userId="dcce327d564e7864" providerId="LiveId" clId="{6F6F17E3-2232-43D8-AD7B-F4BD4A7375E0}" dt="2020-01-14T19:44:33.794" v="26"/>
        <pc:sldMkLst>
          <pc:docMk/>
          <pc:sldMk cId="3112655988" sldId="262"/>
        </pc:sldMkLst>
      </pc:sldChg>
      <pc:sldChg chg="modNotesTx">
        <pc:chgData name="Dianne Michaeli" userId="dcce327d564e7864" providerId="LiveId" clId="{6F6F17E3-2232-43D8-AD7B-F4BD4A7375E0}" dt="2020-01-14T19:40:05.813" v="6" actId="20577"/>
        <pc:sldMkLst>
          <pc:docMk/>
          <pc:sldMk cId="3112655988" sldId="265"/>
        </pc:sldMkLst>
      </pc:sldChg>
      <pc:sldChg chg="modNotesTx">
        <pc:chgData name="Dianne Michaeli" userId="dcce327d564e7864" providerId="LiveId" clId="{6F6F17E3-2232-43D8-AD7B-F4BD4A7375E0}" dt="2020-01-14T19:40:11.064" v="7" actId="20577"/>
        <pc:sldMkLst>
          <pc:docMk/>
          <pc:sldMk cId="3112655988" sldId="266"/>
        </pc:sldMkLst>
      </pc:sldChg>
      <pc:sldChg chg="modNotesTx">
        <pc:chgData name="Dianne Michaeli" userId="dcce327d564e7864" providerId="LiveId" clId="{6F6F17E3-2232-43D8-AD7B-F4BD4A7375E0}" dt="2020-01-14T19:40:15.650" v="8" actId="20577"/>
        <pc:sldMkLst>
          <pc:docMk/>
          <pc:sldMk cId="3112655988" sldId="267"/>
        </pc:sldMkLst>
      </pc:sldChg>
      <pc:sldChg chg="modNotesTx">
        <pc:chgData name="Dianne Michaeli" userId="dcce327d564e7864" providerId="LiveId" clId="{6F6F17E3-2232-43D8-AD7B-F4BD4A7375E0}" dt="2020-01-14T19:40:20.259" v="9" actId="20577"/>
        <pc:sldMkLst>
          <pc:docMk/>
          <pc:sldMk cId="3112655988" sldId="268"/>
        </pc:sldMkLst>
      </pc:sldChg>
      <pc:sldChg chg="modAnim modNotesTx">
        <pc:chgData name="Dianne Michaeli" userId="dcce327d564e7864" providerId="LiveId" clId="{6F6F17E3-2232-43D8-AD7B-F4BD4A7375E0}" dt="2020-01-14T19:45:26.959" v="35"/>
        <pc:sldMkLst>
          <pc:docMk/>
          <pc:sldMk cId="3112655988" sldId="269"/>
        </pc:sldMkLst>
      </pc:sldChg>
      <pc:sldChg chg="modAnim modNotesTx">
        <pc:chgData name="Dianne Michaeli" userId="dcce327d564e7864" providerId="LiveId" clId="{6F6F17E3-2232-43D8-AD7B-F4BD4A7375E0}" dt="2020-01-14T19:46:43.947" v="38"/>
        <pc:sldMkLst>
          <pc:docMk/>
          <pc:sldMk cId="3112655988" sldId="270"/>
        </pc:sldMkLst>
      </pc:sldChg>
      <pc:sldChg chg="modNotesTx">
        <pc:chgData name="Dianne Michaeli" userId="dcce327d564e7864" providerId="LiveId" clId="{6F6F17E3-2232-43D8-AD7B-F4BD4A7375E0}" dt="2020-01-14T19:40:42.426" v="13" actId="20577"/>
        <pc:sldMkLst>
          <pc:docMk/>
          <pc:sldMk cId="3112655988" sldId="271"/>
        </pc:sldMkLst>
      </pc:sldChg>
      <pc:sldChg chg="modAnim modNotesTx">
        <pc:chgData name="Dianne Michaeli" userId="dcce327d564e7864" providerId="LiveId" clId="{6F6F17E3-2232-43D8-AD7B-F4BD4A7375E0}" dt="2020-01-14T19:47:39.566" v="41"/>
        <pc:sldMkLst>
          <pc:docMk/>
          <pc:sldMk cId="3112655988" sldId="272"/>
        </pc:sldMkLst>
      </pc:sldChg>
      <pc:sldChg chg="modNotesTx">
        <pc:chgData name="Dianne Michaeli" userId="dcce327d564e7864" providerId="LiveId" clId="{6F6F17E3-2232-43D8-AD7B-F4BD4A7375E0}" dt="2020-01-14T19:40:52.620" v="15" actId="20577"/>
        <pc:sldMkLst>
          <pc:docMk/>
          <pc:sldMk cId="3112655988" sldId="273"/>
        </pc:sldMkLst>
      </pc:sldChg>
      <pc:sldChg chg="modNotesTx">
        <pc:chgData name="Dianne Michaeli" userId="dcce327d564e7864" providerId="LiveId" clId="{6F6F17E3-2232-43D8-AD7B-F4BD4A7375E0}" dt="2020-01-14T19:39:22.133" v="0" actId="20577"/>
        <pc:sldMkLst>
          <pc:docMk/>
          <pc:sldMk cId="3974625524" sldId="277"/>
        </pc:sldMkLst>
      </pc:sldChg>
      <pc:sldChg chg="modAnim modNotesTx">
        <pc:chgData name="Dianne Michaeli" userId="dcce327d564e7864" providerId="LiveId" clId="{6F6F17E3-2232-43D8-AD7B-F4BD4A7375E0}" dt="2020-01-14T19:47:16.800" v="40"/>
        <pc:sldMkLst>
          <pc:docMk/>
          <pc:sldMk cId="3036011415" sldId="278"/>
        </pc:sldMkLst>
      </pc:sldChg>
      <pc:sldChg chg="modSp modAnim modNotesTx">
        <pc:chgData name="Dianne Michaeli" userId="dcce327d564e7864" providerId="LiveId" clId="{6F6F17E3-2232-43D8-AD7B-F4BD4A7375E0}" dt="2020-01-14T19:48:19.150" v="46" actId="1076"/>
        <pc:sldMkLst>
          <pc:docMk/>
          <pc:sldMk cId="472884338" sldId="280"/>
        </pc:sldMkLst>
        <pc:cxnChg chg="mod">
          <ac:chgData name="Dianne Michaeli" userId="dcce327d564e7864" providerId="LiveId" clId="{6F6F17E3-2232-43D8-AD7B-F4BD4A7375E0}" dt="2020-01-14T19:48:15.853" v="45" actId="1076"/>
          <ac:cxnSpMkLst>
            <pc:docMk/>
            <pc:sldMk cId="472884338" sldId="280"/>
            <ac:cxnSpMk id="7" creationId="{00000000-0000-0000-0000-000000000000}"/>
          </ac:cxnSpMkLst>
        </pc:cxnChg>
        <pc:cxnChg chg="mod">
          <ac:chgData name="Dianne Michaeli" userId="dcce327d564e7864" providerId="LiveId" clId="{6F6F17E3-2232-43D8-AD7B-F4BD4A7375E0}" dt="2020-01-14T19:48:19.150" v="46" actId="1076"/>
          <ac:cxnSpMkLst>
            <pc:docMk/>
            <pc:sldMk cId="472884338" sldId="280"/>
            <ac:cxnSpMk id="8" creationId="{00000000-0000-0000-0000-000000000000}"/>
          </ac:cxnSpMkLst>
        </pc:cxnChg>
      </pc:sldChg>
      <pc:sldChg chg="modNotesTx">
        <pc:chgData name="Dianne Michaeli" userId="dcce327d564e7864" providerId="LiveId" clId="{6F6F17E3-2232-43D8-AD7B-F4BD4A7375E0}" dt="2020-01-14T19:41:06.571" v="18" actId="20577"/>
        <pc:sldMkLst>
          <pc:docMk/>
          <pc:sldMk cId="472884338" sldId="281"/>
        </pc:sldMkLst>
      </pc:sldChg>
      <pc:sldChg chg="modAnim modNotesTx">
        <pc:chgData name="Dianne Michaeli" userId="dcce327d564e7864" providerId="LiveId" clId="{6F6F17E3-2232-43D8-AD7B-F4BD4A7375E0}" dt="2020-01-14T19:44:50.927" v="30"/>
        <pc:sldMkLst>
          <pc:docMk/>
          <pc:sldMk cId="472884338" sldId="282"/>
        </pc:sldMkLst>
      </pc:sldChg>
      <pc:sldChg chg="modNotesTx">
        <pc:chgData name="Dianne Michaeli" userId="dcce327d564e7864" providerId="LiveId" clId="{6F6F17E3-2232-43D8-AD7B-F4BD4A7375E0}" dt="2020-01-14T19:40:57.278" v="16" actId="20577"/>
        <pc:sldMkLst>
          <pc:docMk/>
          <pc:sldMk cId="136848041" sldId="286"/>
        </pc:sldMkLst>
      </pc:sldChg>
      <pc:sldChg chg="modNotesTx">
        <pc:chgData name="Dianne Michaeli" userId="dcce327d564e7864" providerId="LiveId" clId="{6F6F17E3-2232-43D8-AD7B-F4BD4A7375E0}" dt="2020-01-14T19:41:14.783" v="19" actId="20577"/>
        <pc:sldMkLst>
          <pc:docMk/>
          <pc:sldMk cId="2317627780" sldId="287"/>
        </pc:sldMkLst>
      </pc:sldChg>
      <pc:sldChg chg="modNotesTx">
        <pc:chgData name="Dianne Michaeli" userId="dcce327d564e7864" providerId="LiveId" clId="{6F6F17E3-2232-43D8-AD7B-F4BD4A7375E0}" dt="2020-01-14T19:41:20.762" v="20" actId="20577"/>
        <pc:sldMkLst>
          <pc:docMk/>
          <pc:sldMk cId="1093484570" sldId="288"/>
        </pc:sldMkLst>
      </pc:sldChg>
      <pc:sldChg chg="modNotesTx">
        <pc:chgData name="Dianne Michaeli" userId="dcce327d564e7864" providerId="LiveId" clId="{6F6F17E3-2232-43D8-AD7B-F4BD4A7375E0}" dt="2020-01-14T19:41:26.634" v="21" actId="20577"/>
        <pc:sldMkLst>
          <pc:docMk/>
          <pc:sldMk cId="3999595115"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54709-67C1-437E-9471-2B6510D5CC77}" type="datetimeFigureOut">
              <a:rPr lang="en-US" smtClean="0"/>
              <a:t>1/16/2020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AC351-219F-4CDE-818D-FA64B7D19A98}" type="slidenum">
              <a:rPr lang="en-US" smtClean="0"/>
              <a:t>‹#›</a:t>
            </a:fld>
            <a:endParaRPr lang="en-US" dirty="0"/>
          </a:p>
        </p:txBody>
      </p:sp>
    </p:spTree>
    <p:extLst>
      <p:ext uri="{BB962C8B-B14F-4D97-AF65-F5344CB8AC3E}">
        <p14:creationId xmlns:p14="http://schemas.microsoft.com/office/powerpoint/2010/main" val="187426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3</a:t>
            </a:fld>
            <a:endParaRPr lang="en-US" dirty="0"/>
          </a:p>
        </p:txBody>
      </p:sp>
    </p:spTree>
    <p:extLst>
      <p:ext uri="{BB962C8B-B14F-4D97-AF65-F5344CB8AC3E}">
        <p14:creationId xmlns:p14="http://schemas.microsoft.com/office/powerpoint/2010/main" val="411360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4E3AC351-219F-4CDE-818D-FA64B7D19A98}" type="slidenum">
              <a:rPr lang="en-US" smtClean="0"/>
              <a:t>12</a:t>
            </a:fld>
            <a:endParaRPr lang="en-US" dirty="0"/>
          </a:p>
        </p:txBody>
      </p:sp>
    </p:spTree>
    <p:extLst>
      <p:ext uri="{BB962C8B-B14F-4D97-AF65-F5344CB8AC3E}">
        <p14:creationId xmlns:p14="http://schemas.microsoft.com/office/powerpoint/2010/main" val="1316229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13</a:t>
            </a:fld>
            <a:endParaRPr lang="en-US" dirty="0"/>
          </a:p>
        </p:txBody>
      </p:sp>
    </p:spTree>
    <p:extLst>
      <p:ext uri="{BB962C8B-B14F-4D97-AF65-F5344CB8AC3E}">
        <p14:creationId xmlns:p14="http://schemas.microsoft.com/office/powerpoint/2010/main" val="26590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14</a:t>
            </a:fld>
            <a:endParaRPr lang="en-US" dirty="0"/>
          </a:p>
        </p:txBody>
      </p:sp>
    </p:spTree>
    <p:extLst>
      <p:ext uri="{BB962C8B-B14F-4D97-AF65-F5344CB8AC3E}">
        <p14:creationId xmlns:p14="http://schemas.microsoft.com/office/powerpoint/2010/main" val="230803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lnSpc>
                <a:spcPct val="150000"/>
              </a:lnSpc>
              <a:spcBef>
                <a:spcPct val="0"/>
              </a:spcBef>
              <a:spcAft>
                <a:spcPct val="0"/>
              </a:spcAft>
            </a:pPr>
            <a:endParaRPr lang="en-US" sz="1200" dirty="0">
              <a:solidFill>
                <a:srgbClr val="002060"/>
              </a:solidFill>
            </a:endParaRPr>
          </a:p>
          <a:p>
            <a:pPr algn="r" rtl="1"/>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15</a:t>
            </a:fld>
            <a:endParaRPr lang="en-US" dirty="0"/>
          </a:p>
        </p:txBody>
      </p:sp>
    </p:spTree>
    <p:extLst>
      <p:ext uri="{BB962C8B-B14F-4D97-AF65-F5344CB8AC3E}">
        <p14:creationId xmlns:p14="http://schemas.microsoft.com/office/powerpoint/2010/main" val="65601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50000"/>
              </a:lnSpc>
            </a:pPr>
            <a:endParaRPr lang="en-US" sz="1200" dirty="0">
              <a:solidFill>
                <a:srgbClr val="002060"/>
              </a:solidFill>
              <a:ea typeface="Times New Roman" pitchFamily="18" charset="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16</a:t>
            </a:fld>
            <a:endParaRPr lang="en-US" dirty="0"/>
          </a:p>
        </p:txBody>
      </p:sp>
    </p:spTree>
    <p:extLst>
      <p:ext uri="{BB962C8B-B14F-4D97-AF65-F5344CB8AC3E}">
        <p14:creationId xmlns:p14="http://schemas.microsoft.com/office/powerpoint/2010/main" val="419965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17</a:t>
            </a:fld>
            <a:endParaRPr lang="en-US" dirty="0"/>
          </a:p>
        </p:txBody>
      </p:sp>
    </p:spTree>
    <p:extLst>
      <p:ext uri="{BB962C8B-B14F-4D97-AF65-F5344CB8AC3E}">
        <p14:creationId xmlns:p14="http://schemas.microsoft.com/office/powerpoint/2010/main" val="357004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18</a:t>
            </a:fld>
            <a:endParaRPr lang="en-US" dirty="0"/>
          </a:p>
        </p:txBody>
      </p:sp>
    </p:spTree>
    <p:extLst>
      <p:ext uri="{BB962C8B-B14F-4D97-AF65-F5344CB8AC3E}">
        <p14:creationId xmlns:p14="http://schemas.microsoft.com/office/powerpoint/2010/main" val="338674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19</a:t>
            </a:fld>
            <a:endParaRPr lang="en-US" dirty="0"/>
          </a:p>
        </p:txBody>
      </p:sp>
    </p:spTree>
    <p:extLst>
      <p:ext uri="{BB962C8B-B14F-4D97-AF65-F5344CB8AC3E}">
        <p14:creationId xmlns:p14="http://schemas.microsoft.com/office/powerpoint/2010/main" val="395553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20</a:t>
            </a:fld>
            <a:endParaRPr lang="en-US" dirty="0"/>
          </a:p>
        </p:txBody>
      </p:sp>
    </p:spTree>
    <p:extLst>
      <p:ext uri="{BB962C8B-B14F-4D97-AF65-F5344CB8AC3E}">
        <p14:creationId xmlns:p14="http://schemas.microsoft.com/office/powerpoint/2010/main" val="1802952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200" dirty="0">
              <a:solidFill>
                <a:srgbClr val="002060"/>
              </a:solidFill>
              <a:cs typeface="Arial" pitchFamily="34" charset="0"/>
            </a:endParaRPr>
          </a:p>
        </p:txBody>
      </p:sp>
      <p:sp>
        <p:nvSpPr>
          <p:cNvPr id="4" name="Slide Number Placeholder 3"/>
          <p:cNvSpPr>
            <a:spLocks noGrp="1"/>
          </p:cNvSpPr>
          <p:nvPr>
            <p:ph type="sldNum" sz="quarter" idx="5"/>
          </p:nvPr>
        </p:nvSpPr>
        <p:spPr/>
        <p:txBody>
          <a:bodyPr/>
          <a:lstStyle/>
          <a:p>
            <a:fld id="{4E3AC351-219F-4CDE-818D-FA64B7D19A98}" type="slidenum">
              <a:rPr lang="en-US" smtClean="0"/>
              <a:t>21</a:t>
            </a:fld>
            <a:endParaRPr lang="en-US" dirty="0"/>
          </a:p>
        </p:txBody>
      </p:sp>
    </p:spTree>
    <p:extLst>
      <p:ext uri="{BB962C8B-B14F-4D97-AF65-F5344CB8AC3E}">
        <p14:creationId xmlns:p14="http://schemas.microsoft.com/office/powerpoint/2010/main" val="248199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4</a:t>
            </a:fld>
            <a:endParaRPr lang="en-US" dirty="0"/>
          </a:p>
        </p:txBody>
      </p:sp>
    </p:spTree>
    <p:extLst>
      <p:ext uri="{BB962C8B-B14F-4D97-AF65-F5344CB8AC3E}">
        <p14:creationId xmlns:p14="http://schemas.microsoft.com/office/powerpoint/2010/main" val="1213853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22</a:t>
            </a:fld>
            <a:endParaRPr lang="en-US" dirty="0"/>
          </a:p>
        </p:txBody>
      </p:sp>
    </p:spTree>
    <p:extLst>
      <p:ext uri="{BB962C8B-B14F-4D97-AF65-F5344CB8AC3E}">
        <p14:creationId xmlns:p14="http://schemas.microsoft.com/office/powerpoint/2010/main" val="3835567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23</a:t>
            </a:fld>
            <a:endParaRPr lang="en-US" dirty="0"/>
          </a:p>
        </p:txBody>
      </p:sp>
    </p:spTree>
    <p:extLst>
      <p:ext uri="{BB962C8B-B14F-4D97-AF65-F5344CB8AC3E}">
        <p14:creationId xmlns:p14="http://schemas.microsoft.com/office/powerpoint/2010/main" val="2172258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24</a:t>
            </a:fld>
            <a:endParaRPr lang="en-US" dirty="0"/>
          </a:p>
        </p:txBody>
      </p:sp>
    </p:spTree>
    <p:extLst>
      <p:ext uri="{BB962C8B-B14F-4D97-AF65-F5344CB8AC3E}">
        <p14:creationId xmlns:p14="http://schemas.microsoft.com/office/powerpoint/2010/main" val="1403162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25</a:t>
            </a:fld>
            <a:endParaRPr lang="en-US" dirty="0"/>
          </a:p>
        </p:txBody>
      </p:sp>
    </p:spTree>
    <p:extLst>
      <p:ext uri="{BB962C8B-B14F-4D97-AF65-F5344CB8AC3E}">
        <p14:creationId xmlns:p14="http://schemas.microsoft.com/office/powerpoint/2010/main" val="363405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5</a:t>
            </a:fld>
            <a:endParaRPr lang="en-US" dirty="0"/>
          </a:p>
        </p:txBody>
      </p:sp>
    </p:spTree>
    <p:extLst>
      <p:ext uri="{BB962C8B-B14F-4D97-AF65-F5344CB8AC3E}">
        <p14:creationId xmlns:p14="http://schemas.microsoft.com/office/powerpoint/2010/main" val="259900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6</a:t>
            </a:fld>
            <a:endParaRPr lang="en-US" dirty="0"/>
          </a:p>
        </p:txBody>
      </p:sp>
    </p:spTree>
    <p:extLst>
      <p:ext uri="{BB962C8B-B14F-4D97-AF65-F5344CB8AC3E}">
        <p14:creationId xmlns:p14="http://schemas.microsoft.com/office/powerpoint/2010/main" val="220680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7</a:t>
            </a:fld>
            <a:endParaRPr lang="en-US" dirty="0"/>
          </a:p>
        </p:txBody>
      </p:sp>
    </p:spTree>
    <p:extLst>
      <p:ext uri="{BB962C8B-B14F-4D97-AF65-F5344CB8AC3E}">
        <p14:creationId xmlns:p14="http://schemas.microsoft.com/office/powerpoint/2010/main" val="97754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8</a:t>
            </a:fld>
            <a:endParaRPr lang="en-US" dirty="0"/>
          </a:p>
        </p:txBody>
      </p:sp>
    </p:spTree>
    <p:extLst>
      <p:ext uri="{BB962C8B-B14F-4D97-AF65-F5344CB8AC3E}">
        <p14:creationId xmlns:p14="http://schemas.microsoft.com/office/powerpoint/2010/main" val="37771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sz="1200" dirty="0">
              <a:solidFill>
                <a:srgbClr val="002060"/>
              </a:solidFill>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9</a:t>
            </a:fld>
            <a:endParaRPr lang="en-US" dirty="0"/>
          </a:p>
        </p:txBody>
      </p:sp>
    </p:spTree>
    <p:extLst>
      <p:ext uri="{BB962C8B-B14F-4D97-AF65-F5344CB8AC3E}">
        <p14:creationId xmlns:p14="http://schemas.microsoft.com/office/powerpoint/2010/main" val="229207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10</a:t>
            </a:fld>
            <a:endParaRPr lang="en-US" dirty="0"/>
          </a:p>
        </p:txBody>
      </p:sp>
    </p:spTree>
    <p:extLst>
      <p:ext uri="{BB962C8B-B14F-4D97-AF65-F5344CB8AC3E}">
        <p14:creationId xmlns:p14="http://schemas.microsoft.com/office/powerpoint/2010/main" val="60021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AC351-219F-4CDE-818D-FA64B7D19A98}" type="slidenum">
              <a:rPr lang="en-US" smtClean="0"/>
              <a:t>11</a:t>
            </a:fld>
            <a:endParaRPr lang="en-US" dirty="0"/>
          </a:p>
        </p:txBody>
      </p:sp>
    </p:spTree>
    <p:extLst>
      <p:ext uri="{BB962C8B-B14F-4D97-AF65-F5344CB8AC3E}">
        <p14:creationId xmlns:p14="http://schemas.microsoft.com/office/powerpoint/2010/main" val="8665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A107A8-2E64-584D-A600-0376A3558E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36B1B5E-864D-FF48-BB8C-A6BEC86B7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4CCC4B2-985B-474F-A52F-E5F16780CF14}"/>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5" name="Footer Placeholder 4">
            <a:extLst>
              <a:ext uri="{FF2B5EF4-FFF2-40B4-BE49-F238E27FC236}">
                <a16:creationId xmlns:a16="http://schemas.microsoft.com/office/drawing/2014/main" xmlns="" id="{5022C5E4-E822-1245-BDFD-B3AE187064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7C1F7ED-9C61-BA4C-8EF8-7A8ED9A7CCE9}"/>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9548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20AB4-5FAE-834D-A832-949EB09332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74B407D-211D-5E41-B811-E4DAA0AA63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017C91-2EDB-C849-AEF1-79ED32903425}"/>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5" name="Footer Placeholder 4">
            <a:extLst>
              <a:ext uri="{FF2B5EF4-FFF2-40B4-BE49-F238E27FC236}">
                <a16:creationId xmlns:a16="http://schemas.microsoft.com/office/drawing/2014/main" xmlns="" id="{C70F40FB-9BCF-7B46-A1C3-F7F227F81A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3CF071-E3F9-9A48-8F39-EA3AD16E6C59}"/>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19731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8AA44A-CE59-1249-9729-26D617C2AE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C05D57-F83C-7A41-849B-49FF0F09ED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8F56EA-13AE-D74C-BFA9-CDC8B5B70FD4}"/>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5" name="Footer Placeholder 4">
            <a:extLst>
              <a:ext uri="{FF2B5EF4-FFF2-40B4-BE49-F238E27FC236}">
                <a16:creationId xmlns:a16="http://schemas.microsoft.com/office/drawing/2014/main" xmlns="" id="{CA4EFB4C-BD80-514B-BD5B-442FADCD21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F40B279-6779-F84E-A5C0-B1D0B19060F6}"/>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13463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2F73C-1AEC-A64E-9B15-1C7424A73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B4751E0-F59D-A048-BCE6-3195049A8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597A8-6A03-164D-927C-E965FB9A2F2A}"/>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5" name="Footer Placeholder 4">
            <a:extLst>
              <a:ext uri="{FF2B5EF4-FFF2-40B4-BE49-F238E27FC236}">
                <a16:creationId xmlns:a16="http://schemas.microsoft.com/office/drawing/2014/main" xmlns="" id="{ACD038AA-8A5F-184B-9FA3-DE916F4D79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8A519CD-E3DA-EC44-AD1E-3E9C643EBA18}"/>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67432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AC310-01F9-6A46-986E-822950BE50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9CB09A-2756-2D42-9B64-8491E4629E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C539550-3DAC-3148-890D-144B8CD0B1DE}"/>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5" name="Footer Placeholder 4">
            <a:extLst>
              <a:ext uri="{FF2B5EF4-FFF2-40B4-BE49-F238E27FC236}">
                <a16:creationId xmlns:a16="http://schemas.microsoft.com/office/drawing/2014/main" xmlns="" id="{A1DA15D2-527B-D542-8044-57221289FC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518DA14-E877-E74F-BD83-7699F00DF9E7}"/>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79570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044BA-A2B6-6E4D-B657-9E7C45A609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DF9B47-6BA9-B24C-AF48-AA4FBDB8B7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2277918-C863-794D-9614-BE4224E061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607EEB4-0DD0-FD46-9886-FDFF1951CAE1}"/>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6" name="Footer Placeholder 5">
            <a:extLst>
              <a:ext uri="{FF2B5EF4-FFF2-40B4-BE49-F238E27FC236}">
                <a16:creationId xmlns:a16="http://schemas.microsoft.com/office/drawing/2014/main" xmlns="" id="{D5B91490-D661-694F-8D97-2A9921A7D1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0C780DA-5535-6B41-A188-C64EB60D6B4E}"/>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1081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B7F99-BF69-FB45-9D8E-81E860BC88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C99C383-E0D9-594E-B0AA-4118665E9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A867F80-408B-3043-8A49-225FE0F8A9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88B8F59-1559-0244-8CAA-64A58D3FE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F6FB3BD-7255-0747-B84A-0A18083535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02031E-ACDF-554A-B121-3EB21BB11F10}"/>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8" name="Footer Placeholder 7">
            <a:extLst>
              <a:ext uri="{FF2B5EF4-FFF2-40B4-BE49-F238E27FC236}">
                <a16:creationId xmlns:a16="http://schemas.microsoft.com/office/drawing/2014/main" xmlns="" id="{96A3D9E1-F30E-2940-8200-5C9B41D780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A8A5630-D771-4A4A-8D03-0F0760E1BE56}"/>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9055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00903-1F26-2144-B44E-C90FAD94CD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8F67B47-88CC-144E-A9A5-862E15EF5C45}"/>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4" name="Footer Placeholder 3">
            <a:extLst>
              <a:ext uri="{FF2B5EF4-FFF2-40B4-BE49-F238E27FC236}">
                <a16:creationId xmlns:a16="http://schemas.microsoft.com/office/drawing/2014/main" xmlns="" id="{F6794A9E-1835-2A4F-9868-BEA3D8AEDF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3F21B27-DDDA-EA4F-86F9-75EF7BD3CCE9}"/>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89951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3F2800-CB3F-3D44-B138-7DCCB4B928E2}"/>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3" name="Footer Placeholder 2">
            <a:extLst>
              <a:ext uri="{FF2B5EF4-FFF2-40B4-BE49-F238E27FC236}">
                <a16:creationId xmlns:a16="http://schemas.microsoft.com/office/drawing/2014/main" xmlns="" id="{8F58D2C7-871B-6A46-8D8F-463AF2BF59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3548F0CC-40E9-F34F-95D8-2000F7555ED4}"/>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65684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3E5D3-B78D-4E4A-9764-EE2028EE5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6EB0F02-A99B-8048-9A55-D0B17C504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391449-7DE6-3B43-8338-E6435F3AA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88796AF-1D96-FF4C-B807-D0F1315F96E0}"/>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6" name="Footer Placeholder 5">
            <a:extLst>
              <a:ext uri="{FF2B5EF4-FFF2-40B4-BE49-F238E27FC236}">
                <a16:creationId xmlns:a16="http://schemas.microsoft.com/office/drawing/2014/main" xmlns="" id="{2EF6CC1C-BB46-8044-9DB5-F00179526A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91AECC9-AE9E-6542-BB70-8C863F461BEE}"/>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721497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5320F-DE44-7F49-8C05-89CEAF48E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597333-747D-7245-9D8C-8DA13C12F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0638B1C-0DD8-3946-9460-B4902C353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F12EF4-B500-A44E-A4DB-19060AB4CDF7}"/>
              </a:ext>
            </a:extLst>
          </p:cNvPr>
          <p:cNvSpPr>
            <a:spLocks noGrp="1"/>
          </p:cNvSpPr>
          <p:nvPr>
            <p:ph type="dt" sz="half" idx="10"/>
          </p:nvPr>
        </p:nvSpPr>
        <p:spPr/>
        <p:txBody>
          <a:bodyPr/>
          <a:lstStyle/>
          <a:p>
            <a:fld id="{1F6D9ADE-775D-4B46-8C25-605C2E57926C}" type="datetimeFigureOut">
              <a:rPr lang="en-US" smtClean="0"/>
              <a:t>1/16/2020</a:t>
            </a:fld>
            <a:endParaRPr lang="en-US" dirty="0"/>
          </a:p>
        </p:txBody>
      </p:sp>
      <p:sp>
        <p:nvSpPr>
          <p:cNvPr id="6" name="Footer Placeholder 5">
            <a:extLst>
              <a:ext uri="{FF2B5EF4-FFF2-40B4-BE49-F238E27FC236}">
                <a16:creationId xmlns:a16="http://schemas.microsoft.com/office/drawing/2014/main" xmlns="" id="{9A6C048E-7C1A-D746-A795-801E5FC602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A1D79AB-BCC7-CE46-B775-7ED2E434EF1D}"/>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70653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B54B1D-6B83-584B-9B2E-4689D811C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E284999-9CA0-8041-9BCC-3620CECFA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69FA47-E5D2-DE4C-A380-C1EFBD8AD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D9ADE-775D-4B46-8C25-605C2E57926C}" type="datetimeFigureOut">
              <a:rPr lang="en-US" smtClean="0"/>
              <a:t>1/16/2020</a:t>
            </a:fld>
            <a:endParaRPr lang="en-US" dirty="0"/>
          </a:p>
        </p:txBody>
      </p:sp>
      <p:sp>
        <p:nvSpPr>
          <p:cNvPr id="5" name="Footer Placeholder 4">
            <a:extLst>
              <a:ext uri="{FF2B5EF4-FFF2-40B4-BE49-F238E27FC236}">
                <a16:creationId xmlns:a16="http://schemas.microsoft.com/office/drawing/2014/main" xmlns="" id="{4355E799-9C7B-8A4F-B0A0-C91F04CFF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2E2A87B-9A4C-4C41-9C41-4D9EED611E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3F84F-75A5-3A48-ABEE-B24AE0AA9865}" type="slidenum">
              <a:rPr lang="en-US" smtClean="0"/>
              <a:t>‹#›</a:t>
            </a:fld>
            <a:endParaRPr lang="en-US" dirty="0"/>
          </a:p>
        </p:txBody>
      </p:sp>
    </p:spTree>
    <p:extLst>
      <p:ext uri="{BB962C8B-B14F-4D97-AF65-F5344CB8AC3E}">
        <p14:creationId xmlns:p14="http://schemas.microsoft.com/office/powerpoint/2010/main" val="294303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hyperlink" Target="http://www.scimscor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13C8A34-7525-9245-BDF8-A2160709C25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F1F945B6-B59F-224C-B8AB-D87EC67CC0F6}"/>
              </a:ext>
            </a:extLst>
          </p:cNvPr>
          <p:cNvSpPr txBox="1"/>
          <p:nvPr/>
        </p:nvSpPr>
        <p:spPr>
          <a:xfrm>
            <a:off x="457198" y="3653517"/>
            <a:ext cx="11734800" cy="1200329"/>
          </a:xfrm>
          <a:prstGeom prst="rect">
            <a:avLst/>
          </a:prstGeom>
          <a:noFill/>
        </p:spPr>
        <p:txBody>
          <a:bodyPr wrap="square" rtlCol="0">
            <a:spAutoFit/>
          </a:bodyPr>
          <a:lstStyle/>
          <a:p>
            <a:r>
              <a:rPr lang="en-US" sz="3600" b="1" dirty="0"/>
              <a:t>Critical analysis of fundamental concepts, approaches to outcome assessment, and evaluation of innovation</a:t>
            </a:r>
            <a:r>
              <a:rPr lang="en-US" sz="3600" i="1" dirty="0">
                <a:solidFill>
                  <a:schemeClr val="accent4"/>
                </a:solidFill>
              </a:rPr>
              <a:t>   </a:t>
            </a:r>
            <a:endParaRPr lang="en-US" sz="3600" dirty="0"/>
          </a:p>
        </p:txBody>
      </p:sp>
      <p:pic>
        <p:nvPicPr>
          <p:cNvPr id="10"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3"/>
          </a:xfrm>
          <a:prstGeom prst="rect">
            <a:avLst/>
          </a:prstGeom>
          <a:noFill/>
          <a:ln>
            <a:noFill/>
          </a:ln>
          <a:extLst>
            <a:ext uri="{53640926-AAD7-44D8-BBD7-CCE9431645EC}">
              <a14:shadowObscured xmlns:a14="http://schemas.microsoft.com/office/drawing/2010/main"/>
            </a:ext>
          </a:extLst>
        </p:spPr>
      </p:pic>
      <p:pic>
        <p:nvPicPr>
          <p:cNvPr id="11"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2"/>
          <p:cNvPicPr/>
          <p:nvPr/>
        </p:nvPicPr>
        <p:blipFill rotWithShape="1">
          <a:blip r:embed="rId5"/>
          <a:srcRect l="5878" t="42135" r="38204" b="53596"/>
          <a:stretch/>
        </p:blipFill>
        <p:spPr bwMode="auto">
          <a:xfrm>
            <a:off x="0" y="2733674"/>
            <a:ext cx="12191998" cy="868136"/>
          </a:xfrm>
          <a:prstGeom prst="rect">
            <a:avLst/>
          </a:prstGeom>
          <a:ln>
            <a:noFill/>
          </a:ln>
          <a:extLst>
            <a:ext uri="{53640926-AAD7-44D8-BBD7-CCE9431645EC}">
              <a14:shadowObscured xmlns:a14="http://schemas.microsoft.com/office/drawing/2010/main"/>
            </a:ext>
          </a:extLst>
        </p:spPr>
      </p:pic>
      <p:sp>
        <p:nvSpPr>
          <p:cNvPr id="2" name="מלבן 1"/>
          <p:cNvSpPr/>
          <p:nvPr/>
        </p:nvSpPr>
        <p:spPr>
          <a:xfrm>
            <a:off x="964893" y="4937453"/>
            <a:ext cx="10719409" cy="646331"/>
          </a:xfrm>
          <a:prstGeom prst="rect">
            <a:avLst/>
          </a:prstGeom>
        </p:spPr>
        <p:txBody>
          <a:bodyPr wrap="none">
            <a:spAutoFit/>
          </a:bodyPr>
          <a:lstStyle/>
          <a:p>
            <a:r>
              <a:rPr lang="en-US" sz="3600" i="1" dirty="0">
                <a:solidFill>
                  <a:schemeClr val="accent4"/>
                </a:solidFill>
              </a:rPr>
              <a:t>Prof. Amiram Catz, MD, PhD       Dr. Dianne Michaeli, MD</a:t>
            </a:r>
            <a:endParaRPr lang="he-IL" sz="3600" dirty="0"/>
          </a:p>
        </p:txBody>
      </p:sp>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108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3" y="448770"/>
            <a:ext cx="10245647" cy="5491632"/>
          </a:xfrm>
          <a:prstGeom prst="rect">
            <a:avLst/>
          </a:prstGeom>
          <a:noFill/>
        </p:spPr>
        <p:txBody>
          <a:bodyPr wrap="square" rtlCol="0">
            <a:spAutoFit/>
          </a:bodyPr>
          <a:lstStyle/>
          <a:p>
            <a:pPr fontAlgn="auto">
              <a:lnSpc>
                <a:spcPct val="150000"/>
              </a:lnSpc>
              <a:spcBef>
                <a:spcPts val="0"/>
              </a:spcBef>
              <a:spcAft>
                <a:spcPts val="0"/>
              </a:spcAft>
              <a:defRPr/>
            </a:pPr>
            <a:r>
              <a:rPr lang="en-US" sz="2400" dirty="0">
                <a:solidFill>
                  <a:srgbClr val="002060"/>
                </a:solidFill>
              </a:rPr>
              <a:t>The </a:t>
            </a:r>
            <a:r>
              <a:rPr lang="en-US" sz="2400" b="1" dirty="0">
                <a:solidFill>
                  <a:srgbClr val="002060"/>
                </a:solidFill>
              </a:rPr>
              <a:t>SCI-ARMI</a:t>
            </a:r>
            <a:r>
              <a:rPr lang="en-US" sz="2400" dirty="0">
                <a:solidFill>
                  <a:srgbClr val="002060"/>
                </a:solidFill>
              </a:rPr>
              <a:t> is calculated using the </a:t>
            </a:r>
            <a:r>
              <a:rPr lang="en-US" sz="2400" b="1" dirty="0">
                <a:solidFill>
                  <a:srgbClr val="002060"/>
                </a:solidFill>
              </a:rPr>
              <a:t>AMS</a:t>
            </a:r>
            <a:r>
              <a:rPr lang="en-US" sz="2400" dirty="0">
                <a:solidFill>
                  <a:srgbClr val="002060"/>
                </a:solidFill>
              </a:rPr>
              <a:t> and </a:t>
            </a:r>
            <a:r>
              <a:rPr lang="en-US" sz="2400" b="1" dirty="0">
                <a:solidFill>
                  <a:srgbClr val="002060"/>
                </a:solidFill>
              </a:rPr>
              <a:t>SCIM</a:t>
            </a:r>
            <a:r>
              <a:rPr lang="en-US" sz="2400" dirty="0">
                <a:solidFill>
                  <a:srgbClr val="002060"/>
                </a:solidFill>
              </a:rPr>
              <a:t> scores, </a:t>
            </a:r>
          </a:p>
          <a:p>
            <a:pPr fontAlgn="auto">
              <a:lnSpc>
                <a:spcPct val="150000"/>
              </a:lnSpc>
              <a:spcBef>
                <a:spcPts val="0"/>
              </a:spcBef>
              <a:spcAft>
                <a:spcPts val="0"/>
              </a:spcAft>
              <a:defRPr/>
            </a:pPr>
            <a:r>
              <a:rPr lang="en-US" sz="2400" dirty="0">
                <a:solidFill>
                  <a:srgbClr val="002060"/>
                </a:solidFill>
              </a:rPr>
              <a:t>which are routinely collected in many spinal injury units worldwide.</a:t>
            </a:r>
          </a:p>
          <a:p>
            <a:pPr fontAlgn="auto">
              <a:lnSpc>
                <a:spcPct val="150000"/>
              </a:lnSpc>
              <a:spcBef>
                <a:spcPts val="0"/>
              </a:spcBef>
              <a:spcAft>
                <a:spcPts val="0"/>
              </a:spcAft>
              <a:defRPr/>
            </a:pPr>
            <a:endParaRPr lang="en-US" sz="2400" dirty="0">
              <a:solidFill>
                <a:srgbClr val="002060"/>
              </a:solidFill>
            </a:endParaRPr>
          </a:p>
          <a:p>
            <a:pPr lvl="0" fontAlgn="base">
              <a:lnSpc>
                <a:spcPct val="150000"/>
              </a:lnSpc>
              <a:spcBef>
                <a:spcPct val="20000"/>
              </a:spcBef>
              <a:spcAft>
                <a:spcPct val="0"/>
              </a:spcAft>
              <a:buClr>
                <a:schemeClr val="tx1"/>
              </a:buClr>
              <a:defRPr/>
            </a:pPr>
            <a:r>
              <a:rPr lang="en-US" sz="2400" dirty="0">
                <a:solidFill>
                  <a:srgbClr val="002060"/>
                </a:solidFill>
              </a:rPr>
              <a:t>AMS = ASIA (American Spinal Injury Association) Motor Score </a:t>
            </a:r>
          </a:p>
          <a:p>
            <a:pPr lvl="0" fontAlgn="base">
              <a:lnSpc>
                <a:spcPct val="150000"/>
              </a:lnSpc>
              <a:spcBef>
                <a:spcPct val="20000"/>
              </a:spcBef>
              <a:spcAft>
                <a:spcPct val="0"/>
              </a:spcAft>
              <a:buClr>
                <a:schemeClr val="tx1"/>
              </a:buClr>
              <a:defRPr/>
            </a:pPr>
            <a:r>
              <a:rPr lang="en-US" sz="2400" dirty="0">
                <a:solidFill>
                  <a:srgbClr val="002060"/>
                </a:solidFill>
              </a:rPr>
              <a:t>(score range of 0-100) is used for quantitative assessment of motor status.</a:t>
            </a:r>
          </a:p>
          <a:p>
            <a:pPr lvl="0" fontAlgn="base">
              <a:lnSpc>
                <a:spcPct val="150000"/>
              </a:lnSpc>
              <a:spcBef>
                <a:spcPct val="20000"/>
              </a:spcBef>
              <a:spcAft>
                <a:spcPct val="0"/>
              </a:spcAft>
              <a:buClr>
                <a:schemeClr val="tx1"/>
              </a:buClr>
              <a:defRPr/>
            </a:pPr>
            <a:endParaRPr lang="en-US" sz="2400" dirty="0">
              <a:solidFill>
                <a:srgbClr val="002060"/>
              </a:solidFill>
            </a:endParaRPr>
          </a:p>
          <a:p>
            <a:pPr lvl="0">
              <a:lnSpc>
                <a:spcPct val="150000"/>
              </a:lnSpc>
              <a:spcBef>
                <a:spcPct val="20000"/>
              </a:spcBef>
              <a:buClr>
                <a:schemeClr val="tx1"/>
              </a:buClr>
              <a:defRPr/>
            </a:pPr>
            <a:r>
              <a:rPr lang="en-US" sz="2400" dirty="0">
                <a:solidFill>
                  <a:srgbClr val="002060"/>
                </a:solidFill>
                <a:cs typeface="Arial" pitchFamily="34" charset="0"/>
              </a:rPr>
              <a:t>SCIM = Spinal Cord Independence Measure </a:t>
            </a:r>
            <a:r>
              <a:rPr lang="en-US" sz="2400" dirty="0">
                <a:solidFill>
                  <a:srgbClr val="002060"/>
                </a:solidFill>
              </a:rPr>
              <a:t>(score range of 0-100) is used for quantitative assessment of daily functioning.</a:t>
            </a:r>
          </a:p>
          <a:p>
            <a:pPr fontAlgn="auto">
              <a:lnSpc>
                <a:spcPct val="150000"/>
              </a:lnSpc>
              <a:spcBef>
                <a:spcPts val="0"/>
              </a:spcBef>
              <a:spcAft>
                <a:spcPts val="0"/>
              </a:spcAft>
              <a:defRPr/>
            </a:pPr>
            <a:endParaRPr lang="en-US" sz="2800" b="1" dirty="0">
              <a:solidFill>
                <a:srgbClr val="002060"/>
              </a:solidFill>
            </a:endParaRP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additive="base">
                                        <p:cTn id="1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431" y="5835423"/>
            <a:ext cx="681513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descr="קונפטי קטן"/>
          <p:cNvSpPr txBox="1">
            <a:spLocks noChangeArrowheads="1"/>
          </p:cNvSpPr>
          <p:nvPr/>
        </p:nvSpPr>
        <p:spPr bwMode="auto">
          <a:xfrm>
            <a:off x="790571" y="937259"/>
            <a:ext cx="11194597" cy="50631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l" rtl="0" fontAlgn="base">
              <a:spcBef>
                <a:spcPct val="20000"/>
              </a:spcBef>
              <a:spcAft>
                <a:spcPct val="0"/>
              </a:spcAft>
              <a:buClr>
                <a:schemeClr val="tx1"/>
              </a:buClr>
              <a:defRPr/>
            </a:pPr>
            <a:endParaRPr lang="en-US" sz="2800" b="1" dirty="0">
              <a:solidFill>
                <a:srgbClr val="002060"/>
              </a:solidFill>
            </a:endParaRPr>
          </a:p>
          <a:p>
            <a:pPr lvl="0" algn="l" rtl="0" fontAlgn="base">
              <a:spcBef>
                <a:spcPct val="20000"/>
              </a:spcBef>
              <a:spcAft>
                <a:spcPct val="0"/>
              </a:spcAft>
              <a:buClr>
                <a:schemeClr val="tx1"/>
              </a:buClr>
              <a:defRPr/>
            </a:pPr>
            <a:r>
              <a:rPr lang="en-US" sz="2800" b="1" dirty="0">
                <a:solidFill>
                  <a:srgbClr val="002060"/>
                </a:solidFill>
              </a:rPr>
              <a:t>SCIMho </a:t>
            </a:r>
            <a:r>
              <a:rPr lang="en-US" sz="2800" dirty="0">
                <a:solidFill>
                  <a:srgbClr val="002060"/>
                </a:solidFill>
              </a:rPr>
              <a:t>= the highest observed SCIM III score for a given </a:t>
            </a:r>
          </a:p>
          <a:p>
            <a:pPr lvl="0" algn="l" rtl="0" fontAlgn="base">
              <a:spcBef>
                <a:spcPct val="20000"/>
              </a:spcBef>
              <a:spcAft>
                <a:spcPct val="0"/>
              </a:spcAft>
              <a:buClr>
                <a:schemeClr val="tx1"/>
              </a:buClr>
              <a:defRPr/>
            </a:pPr>
            <a:r>
              <a:rPr lang="en-US" sz="2800" dirty="0">
                <a:solidFill>
                  <a:srgbClr val="002060"/>
                </a:solidFill>
              </a:rPr>
              <a:t>neurologic status.  </a:t>
            </a:r>
          </a:p>
          <a:p>
            <a:pPr lvl="0" fontAlgn="base">
              <a:spcBef>
                <a:spcPct val="20000"/>
              </a:spcBef>
              <a:spcAft>
                <a:spcPct val="0"/>
              </a:spcAft>
              <a:buClr>
                <a:schemeClr val="tx1"/>
              </a:buClr>
              <a:defRPr/>
            </a:pPr>
            <a:r>
              <a:rPr lang="en-US" sz="2800" b="1" dirty="0">
                <a:solidFill>
                  <a:srgbClr val="002060"/>
                </a:solidFill>
              </a:rPr>
              <a:t>SCIM95</a:t>
            </a:r>
            <a:r>
              <a:rPr lang="en-US" sz="2800" dirty="0">
                <a:solidFill>
                  <a:srgbClr val="002060"/>
                </a:solidFill>
              </a:rPr>
              <a:t> = 95% of the patients with a given AMS achieve this or a lower SCIM score.</a:t>
            </a:r>
          </a:p>
          <a:p>
            <a:pPr lvl="0" algn="l" rtl="0" fontAlgn="base">
              <a:spcBef>
                <a:spcPct val="20000"/>
              </a:spcBef>
              <a:spcAft>
                <a:spcPct val="0"/>
              </a:spcAft>
              <a:buClr>
                <a:schemeClr val="tx1"/>
              </a:buClr>
              <a:defRPr/>
            </a:pPr>
            <a:endParaRPr lang="en-US" sz="2800" dirty="0">
              <a:solidFill>
                <a:srgbClr val="002060"/>
              </a:solidFill>
            </a:endParaRPr>
          </a:p>
          <a:p>
            <a:pPr>
              <a:lnSpc>
                <a:spcPct val="150000"/>
              </a:lnSpc>
            </a:pPr>
            <a:r>
              <a:rPr lang="en-US" sz="2800" b="1" dirty="0">
                <a:solidFill>
                  <a:srgbClr val="002060"/>
                </a:solidFill>
              </a:rPr>
              <a:t>                                       SCIMho = Capacity = SCIM95</a:t>
            </a:r>
          </a:p>
          <a:p>
            <a:pPr lvl="0" algn="l" rtl="0" fontAlgn="base">
              <a:spcBef>
                <a:spcPct val="20000"/>
              </a:spcBef>
              <a:spcAft>
                <a:spcPct val="0"/>
              </a:spcAft>
              <a:buClr>
                <a:schemeClr val="tx1"/>
              </a:buClr>
              <a:defRPr/>
            </a:pPr>
            <a:endParaRPr kumimoji="0" lang="en-US" sz="2800" b="0" i="0" strike="noStrike" kern="1200" cap="none" spc="0" normalizeH="0" baseline="0" noProof="0" dirty="0">
              <a:ln>
                <a:noFill/>
              </a:ln>
              <a:solidFill>
                <a:srgbClr val="002060"/>
              </a:solidFill>
              <a:effectLst/>
              <a:uLnTx/>
              <a:uFillTx/>
            </a:endParaRPr>
          </a:p>
          <a:p>
            <a:pPr fontAlgn="base">
              <a:spcBef>
                <a:spcPct val="20000"/>
              </a:spcBef>
              <a:spcAft>
                <a:spcPct val="0"/>
              </a:spcAft>
              <a:buClr>
                <a:schemeClr val="tx1"/>
              </a:buClr>
              <a:defRPr/>
            </a:pPr>
            <a:endParaRPr lang="en-US" sz="2800" dirty="0">
              <a:solidFill>
                <a:srgbClr val="002060"/>
              </a:solidFill>
              <a:effectLst>
                <a:outerShdw blurRad="38100" dist="38100" dir="2700000" algn="tl">
                  <a:srgbClr val="000000"/>
                </a:outerShdw>
              </a:effectLst>
              <a:cs typeface="Arial" pitchFamily="34" charset="0"/>
            </a:endParaRPr>
          </a:p>
          <a:p>
            <a:pPr fontAlgn="base">
              <a:spcBef>
                <a:spcPct val="20000"/>
              </a:spcBef>
              <a:spcAft>
                <a:spcPct val="0"/>
              </a:spcAft>
              <a:buClr>
                <a:schemeClr val="tx1"/>
              </a:buClr>
              <a:defRPr/>
            </a:pPr>
            <a:endParaRPr lang="en-US" sz="3600" b="1" dirty="0">
              <a:solidFill>
                <a:srgbClr val="002060"/>
              </a:solidFill>
            </a:endParaRPr>
          </a:p>
          <a:p>
            <a:pPr lvl="0" algn="l" rtl="0" fontAlgn="base">
              <a:spcBef>
                <a:spcPct val="20000"/>
              </a:spcBef>
              <a:spcAft>
                <a:spcPct val="0"/>
              </a:spcAft>
              <a:buClr>
                <a:schemeClr val="tx1"/>
              </a:buClr>
              <a:defRPr/>
            </a:pPr>
            <a:endParaRPr kumimoji="0" lang="en-US" sz="2800" b="0" i="0" strike="noStrike" kern="1200" cap="none" spc="0" normalizeH="0" baseline="0" noProof="0" dirty="0">
              <a:ln>
                <a:noFill/>
              </a:ln>
              <a:solidFill>
                <a:srgbClr val="002060"/>
              </a:solidFill>
              <a:effectLst/>
              <a:uLnTx/>
              <a:uFillTx/>
            </a:endParaRPr>
          </a:p>
          <a:p>
            <a:pPr marL="0" marR="0" lvl="0" indent="0" algn="l" defTabSz="914400" rtl="0" eaLnBrk="1" fontAlgn="base" latinLnBrk="0" hangingPunct="1">
              <a:lnSpc>
                <a:spcPct val="100000"/>
              </a:lnSpc>
              <a:spcBef>
                <a:spcPct val="20000"/>
              </a:spcBef>
              <a:spcAft>
                <a:spcPct val="0"/>
              </a:spcAft>
              <a:buClr>
                <a:schemeClr val="tx1"/>
              </a:buClr>
              <a:buSzTx/>
              <a:tabLst/>
              <a:defRPr/>
            </a:pPr>
            <a:r>
              <a:rPr kumimoji="0" lang="en-US" sz="2800" b="0" i="0" strike="noStrike" kern="1200" cap="none" spc="0" normalizeH="0" baseline="0" noProof="0" dirty="0">
                <a:ln>
                  <a:noFill/>
                </a:ln>
                <a:solidFill>
                  <a:srgbClr val="002060"/>
                </a:solidFill>
                <a:effectLst/>
                <a:uLnTx/>
                <a:uFillTx/>
              </a:rPr>
              <a:t>                                       </a:t>
            </a:r>
          </a:p>
          <a:p>
            <a:pPr marL="0" marR="0" lvl="0" indent="0" algn="l" defTabSz="914400" rtl="0" eaLnBrk="1" fontAlgn="base" latinLnBrk="0" hangingPunct="1">
              <a:lnSpc>
                <a:spcPct val="100000"/>
              </a:lnSpc>
              <a:spcBef>
                <a:spcPct val="20000"/>
              </a:spcBef>
              <a:spcAft>
                <a:spcPct val="0"/>
              </a:spcAft>
              <a:buClr>
                <a:schemeClr val="tx1"/>
              </a:buClr>
              <a:buSzTx/>
              <a:buFont typeface="Wingdings 2" pitchFamily="18" charset="2"/>
              <a:buNone/>
              <a:tabLst/>
              <a:defRPr/>
            </a:pPr>
            <a:r>
              <a:rPr kumimoji="0" lang="en-US" sz="2800" b="0" i="0" strike="noStrike" kern="1200" cap="none" spc="0" normalizeH="0" baseline="0" noProof="0" dirty="0">
                <a:ln>
                  <a:noFill/>
                </a:ln>
                <a:solidFill>
                  <a:srgbClr val="002060"/>
                </a:solidFill>
                <a:effectLst/>
                <a:uLnTx/>
                <a:uFillTx/>
              </a:rPr>
              <a:t>                 </a:t>
            </a:r>
          </a:p>
        </p:txBody>
      </p:sp>
    </p:spTree>
    <p:extLst>
      <p:ext uri="{BB962C8B-B14F-4D97-AF65-F5344CB8AC3E}">
        <p14:creationId xmlns:p14="http://schemas.microsoft.com/office/powerpoint/2010/main" val="311265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3" y="998486"/>
            <a:ext cx="11367963" cy="5262979"/>
          </a:xfrm>
          <a:prstGeom prst="rect">
            <a:avLst/>
          </a:prstGeom>
          <a:noFill/>
        </p:spPr>
        <p:txBody>
          <a:bodyPr wrap="square" rtlCol="0">
            <a:spAutoFit/>
          </a:bodyPr>
          <a:lstStyle/>
          <a:p>
            <a:pPr>
              <a:lnSpc>
                <a:spcPct val="150000"/>
              </a:lnSpc>
            </a:pPr>
            <a:r>
              <a:rPr lang="en-US" sz="2800" b="1" dirty="0">
                <a:solidFill>
                  <a:srgbClr val="002060"/>
                </a:solidFill>
              </a:rPr>
              <a:t>SCIMob </a:t>
            </a:r>
            <a:r>
              <a:rPr lang="en-US" sz="2800" dirty="0">
                <a:solidFill>
                  <a:srgbClr val="002060"/>
                </a:solidFill>
              </a:rPr>
              <a:t>= the observed SCIM value, representing the observed functional value or the actual level of performance</a:t>
            </a:r>
          </a:p>
          <a:p>
            <a:pPr>
              <a:lnSpc>
                <a:spcPct val="150000"/>
              </a:lnSpc>
            </a:pPr>
            <a:endParaRPr lang="en-US" sz="2800" dirty="0">
              <a:solidFill>
                <a:srgbClr val="002060"/>
              </a:solidFill>
            </a:endParaRPr>
          </a:p>
          <a:p>
            <a:pPr>
              <a:lnSpc>
                <a:spcPct val="150000"/>
              </a:lnSpc>
            </a:pPr>
            <a:r>
              <a:rPr lang="en-US" sz="2800" dirty="0">
                <a:solidFill>
                  <a:srgbClr val="002060"/>
                </a:solidFill>
                <a:effectLst>
                  <a:outerShdw blurRad="38100" dist="38100" dir="2700000" algn="tl">
                    <a:srgbClr val="000000"/>
                  </a:outerShdw>
                </a:effectLst>
                <a:cs typeface="Arial" pitchFamily="34" charset="0"/>
              </a:rPr>
              <a:t>SCIMob/SCIMho = Ability realization</a:t>
            </a:r>
          </a:p>
          <a:p>
            <a:pPr>
              <a:lnSpc>
                <a:spcPct val="150000"/>
              </a:lnSpc>
            </a:pPr>
            <a:endParaRPr lang="en-US" sz="2800" dirty="0">
              <a:solidFill>
                <a:srgbClr val="002060"/>
              </a:solidFill>
            </a:endParaRPr>
          </a:p>
          <a:p>
            <a:pPr>
              <a:lnSpc>
                <a:spcPct val="150000"/>
              </a:lnSpc>
            </a:pPr>
            <a:r>
              <a:rPr lang="en-US" sz="2800" b="1" dirty="0">
                <a:solidFill>
                  <a:srgbClr val="002060"/>
                </a:solidFill>
              </a:rPr>
              <a:t>SCI-ARMI = 100 X SCIMob/SCIMho</a:t>
            </a:r>
          </a:p>
          <a:p>
            <a:pPr>
              <a:lnSpc>
                <a:spcPct val="150000"/>
              </a:lnSpc>
            </a:pPr>
            <a:endParaRPr lang="en-US" sz="2800" dirty="0">
              <a:solidFill>
                <a:srgbClr val="002060"/>
              </a:solidFill>
            </a:endParaRPr>
          </a:p>
          <a:p>
            <a:pPr>
              <a:lnSpc>
                <a:spcPct val="150000"/>
              </a:lnSpc>
            </a:pPr>
            <a:endParaRPr lang="he-IL" sz="2800" dirty="0">
              <a:solidFill>
                <a:srgbClr val="002060"/>
              </a:solidFill>
            </a:endParaRP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30261" y="-15299"/>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40835" y="1587419"/>
            <a:ext cx="6495045" cy="2610843"/>
          </a:xfrm>
          <a:prstGeom prst="rect">
            <a:avLst/>
          </a:prstGeom>
          <a:noFill/>
        </p:spPr>
        <p:txBody>
          <a:bodyPr wrap="square" rtlCol="0">
            <a:spAutoFit/>
          </a:bodyPr>
          <a:lstStyle/>
          <a:p>
            <a:pPr>
              <a:lnSpc>
                <a:spcPct val="150000"/>
              </a:lnSpc>
            </a:pPr>
            <a:r>
              <a:rPr lang="en-US" sz="2800" dirty="0">
                <a:solidFill>
                  <a:srgbClr val="002060"/>
                </a:solidFill>
              </a:rPr>
              <a:t>To estimate SCIM95, we used the statistical software environment </a:t>
            </a:r>
            <a:r>
              <a:rPr lang="en-US" sz="2800" i="1" dirty="0">
                <a:solidFill>
                  <a:srgbClr val="002060"/>
                </a:solidFill>
              </a:rPr>
              <a:t>R,</a:t>
            </a:r>
            <a:r>
              <a:rPr lang="en-US" sz="2800" dirty="0">
                <a:solidFill>
                  <a:srgbClr val="002060"/>
                </a:solidFill>
              </a:rPr>
              <a:t> implementing  the quantile regression method.</a:t>
            </a:r>
          </a:p>
          <a:p>
            <a:pPr>
              <a:lnSpc>
                <a:spcPct val="150000"/>
              </a:lnSpc>
            </a:pPr>
            <a:endParaRPr lang="en-US" sz="2800" dirty="0">
              <a:solidFill>
                <a:srgbClr val="002060"/>
              </a:solidFill>
            </a:endParaRPr>
          </a:p>
        </p:txBody>
      </p:sp>
      <p:pic>
        <p:nvPicPr>
          <p:cNvPr id="7" name="Picture 6"/>
          <p:cNvPicPr>
            <a:picLocks noChangeAspect="1" noChangeArrowheads="1"/>
          </p:cNvPicPr>
          <p:nvPr/>
        </p:nvPicPr>
        <p:blipFill>
          <a:blip r:embed="rId4" cstate="print"/>
          <a:srcRect/>
          <a:stretch>
            <a:fillRect/>
          </a:stretch>
        </p:blipFill>
        <p:spPr bwMode="auto">
          <a:xfrm>
            <a:off x="7462687" y="1389591"/>
            <a:ext cx="4664868" cy="3443596"/>
          </a:xfrm>
          <a:prstGeom prst="rect">
            <a:avLst/>
          </a:prstGeom>
          <a:noFill/>
          <a:ln w="28575">
            <a:noFill/>
            <a:miter lim="800000"/>
            <a:headEnd/>
            <a:tailEnd/>
          </a:ln>
        </p:spPr>
      </p:pic>
      <p:sp>
        <p:nvSpPr>
          <p:cNvPr id="8" name="Rectangle 8"/>
          <p:cNvSpPr>
            <a:spLocks noChangeArrowheads="1"/>
          </p:cNvSpPr>
          <p:nvPr/>
        </p:nvSpPr>
        <p:spPr bwMode="auto">
          <a:xfrm rot="-5400000">
            <a:off x="5747498" y="2532475"/>
            <a:ext cx="3168352" cy="523220"/>
          </a:xfrm>
          <a:prstGeom prst="rect">
            <a:avLst/>
          </a:prstGeom>
          <a:noFill/>
          <a:ln w="9525">
            <a:noFill/>
            <a:miter lim="800000"/>
            <a:headEnd/>
            <a:tailEnd/>
          </a:ln>
        </p:spPr>
        <p:txBody>
          <a:bodyPr wrap="square" anchor="ctr">
            <a:spAutoFit/>
          </a:bodyPr>
          <a:lstStyle/>
          <a:p>
            <a:pPr algn="l" rtl="0"/>
            <a:r>
              <a:rPr lang="en-US" sz="2800" dirty="0">
                <a:solidFill>
                  <a:srgbClr val="002060"/>
                </a:solidFill>
              </a:rPr>
              <a:t>        </a:t>
            </a:r>
            <a:r>
              <a:rPr lang="en-US" sz="2800" b="1" dirty="0">
                <a:solidFill>
                  <a:srgbClr val="002060"/>
                </a:solidFill>
              </a:rPr>
              <a:t> SCIM III</a:t>
            </a:r>
          </a:p>
        </p:txBody>
      </p:sp>
      <p:sp>
        <p:nvSpPr>
          <p:cNvPr id="9" name="Rectangle 9"/>
          <p:cNvSpPr>
            <a:spLocks noChangeArrowheads="1"/>
          </p:cNvSpPr>
          <p:nvPr/>
        </p:nvSpPr>
        <p:spPr bwMode="auto">
          <a:xfrm>
            <a:off x="7876788" y="4719421"/>
            <a:ext cx="3600400" cy="523220"/>
          </a:xfrm>
          <a:prstGeom prst="rect">
            <a:avLst/>
          </a:prstGeom>
          <a:noFill/>
          <a:ln w="9525">
            <a:noFill/>
            <a:miter lim="800000"/>
            <a:headEnd/>
            <a:tailEnd/>
          </a:ln>
        </p:spPr>
        <p:txBody>
          <a:bodyPr wrap="square">
            <a:spAutoFit/>
          </a:bodyPr>
          <a:lstStyle/>
          <a:p>
            <a:pPr algn="ctr" rtl="0"/>
            <a:r>
              <a:rPr lang="en-US" sz="2400" b="1" dirty="0">
                <a:solidFill>
                  <a:srgbClr val="002060"/>
                </a:solidFill>
              </a:rPr>
              <a:t>       </a:t>
            </a:r>
            <a:r>
              <a:rPr lang="en-US" sz="2800" b="1" dirty="0">
                <a:solidFill>
                  <a:srgbClr val="002060"/>
                </a:solidFill>
              </a:rPr>
              <a:t>AMS</a:t>
            </a:r>
          </a:p>
        </p:txBody>
      </p:sp>
      <p:sp>
        <p:nvSpPr>
          <p:cNvPr id="4" name="מלבן 3"/>
          <p:cNvSpPr/>
          <p:nvPr/>
        </p:nvSpPr>
        <p:spPr>
          <a:xfrm>
            <a:off x="2228482" y="3028890"/>
            <a:ext cx="184731" cy="400110"/>
          </a:xfrm>
          <a:prstGeom prst="rect">
            <a:avLst/>
          </a:prstGeom>
        </p:spPr>
        <p:txBody>
          <a:bodyPr wrap="none">
            <a:spAutoFit/>
          </a:bodyPr>
          <a:lstStyle/>
          <a:p>
            <a:endParaRPr lang="en-US" sz="2000" b="1" dirty="0">
              <a:solidFill>
                <a:srgbClr val="002060"/>
              </a:solidFill>
              <a:cs typeface="Arial" pitchFamily="34" charset="0"/>
            </a:endParaRPr>
          </a:p>
        </p:txBody>
      </p:sp>
      <p:sp>
        <p:nvSpPr>
          <p:cNvPr id="11" name="TextBox 10"/>
          <p:cNvSpPr txBox="1"/>
          <p:nvPr/>
        </p:nvSpPr>
        <p:spPr>
          <a:xfrm>
            <a:off x="7247455" y="5295539"/>
            <a:ext cx="4944432" cy="400110"/>
          </a:xfrm>
          <a:prstGeom prst="rect">
            <a:avLst/>
          </a:prstGeom>
          <a:noFill/>
        </p:spPr>
        <p:txBody>
          <a:bodyPr wrap="square" rtlCol="1">
            <a:spAutoFit/>
          </a:bodyPr>
          <a:lstStyle/>
          <a:p>
            <a:r>
              <a:rPr lang="en-US" sz="2000" b="1" dirty="0">
                <a:solidFill>
                  <a:srgbClr val="002060"/>
                </a:solidFill>
                <a:cs typeface="Arial" pitchFamily="34" charset="0"/>
              </a:rPr>
              <a:t>SCIM 95 = 7.045 − 0.007 * AMS</a:t>
            </a:r>
            <a:r>
              <a:rPr lang="en-US" sz="2000" b="1" baseline="30000" dirty="0">
                <a:solidFill>
                  <a:srgbClr val="002060"/>
                </a:solidFill>
                <a:cs typeface="Arial" pitchFamily="34" charset="0"/>
              </a:rPr>
              <a:t>2</a:t>
            </a:r>
            <a:r>
              <a:rPr lang="en-US" sz="2000" b="1" dirty="0">
                <a:solidFill>
                  <a:srgbClr val="002060"/>
                </a:solidFill>
                <a:cs typeface="Arial" pitchFamily="34" charset="0"/>
              </a:rPr>
              <a:t> + 1.615 AMS</a:t>
            </a:r>
          </a:p>
        </p:txBody>
      </p:sp>
      <p:sp>
        <p:nvSpPr>
          <p:cNvPr id="3" name="TextBox 2">
            <a:extLst>
              <a:ext uri="{FF2B5EF4-FFF2-40B4-BE49-F238E27FC236}">
                <a16:creationId xmlns:a16="http://schemas.microsoft.com/office/drawing/2014/main" xmlns="" id="{3A818523-0400-43F1-84C2-E52E4E3621D5}"/>
              </a:ext>
            </a:extLst>
          </p:cNvPr>
          <p:cNvSpPr txBox="1"/>
          <p:nvPr/>
        </p:nvSpPr>
        <p:spPr>
          <a:xfrm>
            <a:off x="684270" y="818157"/>
            <a:ext cx="4926724" cy="584775"/>
          </a:xfrm>
          <a:prstGeom prst="rect">
            <a:avLst/>
          </a:prstGeom>
          <a:noFill/>
        </p:spPr>
        <p:txBody>
          <a:bodyPr wrap="square" rtlCol="0">
            <a:spAutoFit/>
          </a:bodyPr>
          <a:lstStyle/>
          <a:p>
            <a:r>
              <a:rPr lang="en-US" sz="3200" b="1" dirty="0">
                <a:solidFill>
                  <a:srgbClr val="002060"/>
                </a:solidFill>
              </a:rPr>
              <a:t>How to Determine SCIM95</a:t>
            </a:r>
          </a:p>
        </p:txBody>
      </p:sp>
      <p:pic>
        <p:nvPicPr>
          <p:cNvPr id="12"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1444" y="474345"/>
            <a:ext cx="11088210" cy="5452647"/>
          </a:xfrm>
          <a:prstGeom prst="rect">
            <a:avLst/>
          </a:prstGeom>
          <a:noFill/>
        </p:spPr>
        <p:txBody>
          <a:bodyPr wrap="square" rtlCol="0">
            <a:spAutoFit/>
          </a:bodyPr>
          <a:lstStyle/>
          <a:p>
            <a:pPr>
              <a:lnSpc>
                <a:spcPct val="150000"/>
              </a:lnSpc>
            </a:pPr>
            <a:r>
              <a:rPr lang="en-US" sz="2800" b="1" dirty="0">
                <a:solidFill>
                  <a:srgbClr val="002060"/>
                </a:solidFill>
              </a:rPr>
              <a:t>Dividing the observed SCIM III value by SCIM95 and </a:t>
            </a:r>
          </a:p>
          <a:p>
            <a:pPr>
              <a:lnSpc>
                <a:spcPct val="150000"/>
              </a:lnSpc>
            </a:pPr>
            <a:r>
              <a:rPr lang="en-US" sz="2800" b="1" dirty="0">
                <a:solidFill>
                  <a:srgbClr val="002060"/>
                </a:solidFill>
              </a:rPr>
              <a:t>multiplying by 100 yielded the</a:t>
            </a:r>
            <a:r>
              <a:rPr lang="en-US" sz="2800" b="1" spc="-100" dirty="0">
                <a:solidFill>
                  <a:srgbClr val="002060"/>
                </a:solidFill>
                <a:cs typeface="Arial" pitchFamily="34" charset="0"/>
              </a:rPr>
              <a:t> quadratic SCI-ARMI formula.</a:t>
            </a:r>
          </a:p>
          <a:p>
            <a:pPr>
              <a:lnSpc>
                <a:spcPct val="150000"/>
              </a:lnSpc>
            </a:pPr>
            <a:endParaRPr lang="en-US" sz="2800" b="1" dirty="0">
              <a:solidFill>
                <a:srgbClr val="002060"/>
              </a:solidFill>
            </a:endParaRPr>
          </a:p>
          <a:p>
            <a:pPr>
              <a:lnSpc>
                <a:spcPct val="150000"/>
              </a:lnSpc>
            </a:pPr>
            <a:endParaRPr lang="en-US" sz="2800" dirty="0">
              <a:solidFill>
                <a:srgbClr val="002060"/>
              </a:solidFill>
            </a:endParaRPr>
          </a:p>
          <a:p>
            <a:pPr>
              <a:lnSpc>
                <a:spcPts val="4400"/>
              </a:lnSpc>
            </a:pPr>
            <a:endParaRPr lang="en-US" sz="2800" dirty="0">
              <a:solidFill>
                <a:srgbClr val="002060"/>
              </a:solidFill>
            </a:endParaRPr>
          </a:p>
          <a:p>
            <a:pPr>
              <a:lnSpc>
                <a:spcPts val="4400"/>
              </a:lnSpc>
            </a:pPr>
            <a:r>
              <a:rPr lang="en-US" sz="2800" dirty="0">
                <a:solidFill>
                  <a:srgbClr val="002060"/>
                </a:solidFill>
              </a:rPr>
              <a:t>To include additional factors that may affect the ability realization, and to generalize the instrument for populations of various countries, </a:t>
            </a:r>
          </a:p>
          <a:p>
            <a:pPr>
              <a:lnSpc>
                <a:spcPts val="4400"/>
              </a:lnSpc>
            </a:pPr>
            <a:r>
              <a:rPr lang="en-US" sz="2800" dirty="0">
                <a:solidFill>
                  <a:srgbClr val="002060"/>
                </a:solidFill>
              </a:rPr>
              <a:t>we collected data of </a:t>
            </a:r>
            <a:r>
              <a:rPr lang="en-US" sz="2800" dirty="0">
                <a:solidFill>
                  <a:srgbClr val="002060"/>
                </a:solidFill>
                <a:cs typeface="Arial" pitchFamily="34" charset="0"/>
              </a:rPr>
              <a:t>661 patients from Italy, Israel, USA, UK, Spain, and Portugal,</a:t>
            </a:r>
            <a:r>
              <a:rPr lang="en-US" sz="2800" dirty="0">
                <a:solidFill>
                  <a:srgbClr val="002060"/>
                </a:solidFill>
              </a:rPr>
              <a:t> and developed</a:t>
            </a:r>
            <a:r>
              <a:rPr lang="en-US" sz="2800" dirty="0">
                <a:solidFill>
                  <a:srgbClr val="002060"/>
                </a:solidFill>
                <a:cs typeface="Arial" pitchFamily="34" charset="0"/>
              </a:rPr>
              <a:t> the international version of SCI-ARMI.</a:t>
            </a:r>
            <a:endParaRPr lang="en-US" sz="2800" b="1" dirty="0">
              <a:solidFill>
                <a:srgbClr val="002060"/>
              </a:solidFill>
            </a:endParaRPr>
          </a:p>
        </p:txBody>
      </p:sp>
      <p:sp>
        <p:nvSpPr>
          <p:cNvPr id="2" name="מלבן 1"/>
          <p:cNvSpPr/>
          <p:nvPr/>
        </p:nvSpPr>
        <p:spPr>
          <a:xfrm>
            <a:off x="3844461" y="1953591"/>
            <a:ext cx="1907895" cy="506292"/>
          </a:xfrm>
          <a:prstGeom prst="rect">
            <a:avLst/>
          </a:prstGeom>
        </p:spPr>
        <p:txBody>
          <a:bodyPr wrap="none">
            <a:spAutoFit/>
          </a:bodyPr>
          <a:lstStyle/>
          <a:p>
            <a:pPr>
              <a:lnSpc>
                <a:spcPct val="150000"/>
              </a:lnSpc>
            </a:pPr>
            <a:r>
              <a:rPr lang="en-US" sz="2000" dirty="0">
                <a:solidFill>
                  <a:srgbClr val="002060"/>
                </a:solidFill>
              </a:rPr>
              <a:t>100 * SCIM III </a:t>
            </a:r>
            <a:r>
              <a:rPr lang="en-US" sz="2000" spc="-100" dirty="0">
                <a:solidFill>
                  <a:srgbClr val="002060"/>
                </a:solidFill>
              </a:rPr>
              <a:t>ob</a:t>
            </a:r>
          </a:p>
        </p:txBody>
      </p:sp>
      <p:sp>
        <p:nvSpPr>
          <p:cNvPr id="3" name="מלבן 2"/>
          <p:cNvSpPr/>
          <p:nvPr/>
        </p:nvSpPr>
        <p:spPr>
          <a:xfrm>
            <a:off x="3356433" y="2442274"/>
            <a:ext cx="3348994" cy="506292"/>
          </a:xfrm>
          <a:prstGeom prst="rect">
            <a:avLst/>
          </a:prstGeom>
        </p:spPr>
        <p:txBody>
          <a:bodyPr wrap="none">
            <a:spAutoFit/>
          </a:bodyPr>
          <a:lstStyle/>
          <a:p>
            <a:pPr>
              <a:lnSpc>
                <a:spcPct val="150000"/>
              </a:lnSpc>
            </a:pPr>
            <a:r>
              <a:rPr lang="en-US" sz="2000" spc="-150" dirty="0">
                <a:solidFill>
                  <a:srgbClr val="002060"/>
                </a:solidFill>
              </a:rPr>
              <a:t>7.045 − 0.007 * AMS</a:t>
            </a:r>
            <a:r>
              <a:rPr lang="en-US" sz="2000" spc="-150" baseline="30000" dirty="0">
                <a:solidFill>
                  <a:srgbClr val="002060"/>
                </a:solidFill>
              </a:rPr>
              <a:t>2 </a:t>
            </a:r>
            <a:r>
              <a:rPr lang="en-US" sz="2000" spc="-150" dirty="0">
                <a:solidFill>
                  <a:srgbClr val="002060"/>
                </a:solidFill>
              </a:rPr>
              <a:t>+ 1.615 * AMS </a:t>
            </a:r>
          </a:p>
        </p:txBody>
      </p:sp>
      <p:sp>
        <p:nvSpPr>
          <p:cNvPr id="4" name="מלבן 3"/>
          <p:cNvSpPr/>
          <p:nvPr/>
        </p:nvSpPr>
        <p:spPr>
          <a:xfrm>
            <a:off x="2255137" y="2143809"/>
            <a:ext cx="4651594" cy="506292"/>
          </a:xfrm>
          <a:prstGeom prst="rect">
            <a:avLst/>
          </a:prstGeom>
        </p:spPr>
        <p:txBody>
          <a:bodyPr wrap="none">
            <a:spAutoFit/>
          </a:bodyPr>
          <a:lstStyle/>
          <a:p>
            <a:pPr>
              <a:lnSpc>
                <a:spcPct val="150000"/>
              </a:lnSpc>
            </a:pPr>
            <a:r>
              <a:rPr lang="en-US" sz="2000" spc="-100" dirty="0">
                <a:solidFill>
                  <a:srgbClr val="002060"/>
                </a:solidFill>
              </a:rPr>
              <a:t>SCI-ARMI = </a:t>
            </a:r>
            <a:r>
              <a:rPr lang="en-US" sz="2000" spc="-100" baseline="30000" dirty="0">
                <a:solidFill>
                  <a:srgbClr val="002060"/>
                </a:solidFill>
              </a:rPr>
              <a:t>_____________________________________________</a:t>
            </a:r>
          </a:p>
        </p:txBody>
      </p:sp>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1" y="-22452"/>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01182" y="1217483"/>
            <a:ext cx="11088210" cy="2610843"/>
          </a:xfrm>
          <a:prstGeom prst="rect">
            <a:avLst/>
          </a:prstGeom>
          <a:noFill/>
        </p:spPr>
        <p:txBody>
          <a:bodyPr wrap="square" rtlCol="0">
            <a:spAutoFit/>
          </a:bodyPr>
          <a:lstStyle/>
          <a:p>
            <a:pPr lvl="0" algn="just" fontAlgn="base">
              <a:lnSpc>
                <a:spcPct val="150000"/>
              </a:lnSpc>
              <a:spcBef>
                <a:spcPct val="0"/>
              </a:spcBef>
              <a:spcAft>
                <a:spcPct val="0"/>
              </a:spcAft>
            </a:pPr>
            <a:r>
              <a:rPr lang="en-US" sz="2800" dirty="0">
                <a:solidFill>
                  <a:srgbClr val="002060"/>
                </a:solidFill>
                <a:ea typeface="Times New Roman" pitchFamily="18" charset="0"/>
                <a:cs typeface="Arial" pitchFamily="34" charset="0"/>
              </a:rPr>
              <a:t>Adding age and gender to the formula showed a statistically significant effect on SCIM95 (p&lt;0.04) with any given AMS and age (p&gt;0.16). </a:t>
            </a:r>
          </a:p>
          <a:p>
            <a:pPr algn="just" fontAlgn="base">
              <a:lnSpc>
                <a:spcPct val="150000"/>
              </a:lnSpc>
              <a:spcBef>
                <a:spcPct val="0"/>
              </a:spcBef>
              <a:spcAft>
                <a:spcPct val="0"/>
              </a:spcAft>
            </a:pPr>
            <a:r>
              <a:rPr lang="en-US" sz="2800" dirty="0">
                <a:solidFill>
                  <a:srgbClr val="002060"/>
                </a:solidFill>
                <a:ea typeface="Times New Roman" pitchFamily="18" charset="0"/>
                <a:cs typeface="Arial" pitchFamily="34" charset="0"/>
              </a:rPr>
              <a:t>Adding country had no further effect.</a:t>
            </a:r>
            <a:r>
              <a:rPr lang="en-US" sz="2800" dirty="0">
                <a:solidFill>
                  <a:srgbClr val="002060"/>
                </a:solidFill>
              </a:rPr>
              <a:t> </a:t>
            </a:r>
          </a:p>
          <a:p>
            <a:pPr lvl="0" algn="just" fontAlgn="base">
              <a:lnSpc>
                <a:spcPct val="150000"/>
              </a:lnSpc>
              <a:spcBef>
                <a:spcPct val="0"/>
              </a:spcBef>
              <a:spcAft>
                <a:spcPct val="0"/>
              </a:spcAft>
            </a:pPr>
            <a:endParaRPr lang="en-US" sz="2800" dirty="0">
              <a:solidFill>
                <a:srgbClr val="002060"/>
              </a:solidFill>
              <a:ea typeface="Times New Roman" pitchFamily="18" charset="0"/>
              <a:cs typeface="Arial" pitchFamily="34" charset="0"/>
            </a:endParaRPr>
          </a:p>
        </p:txBody>
      </p:sp>
      <p:pic>
        <p:nvPicPr>
          <p:cNvPr id="7" name="Picture 3"/>
          <p:cNvPicPr>
            <a:picLocks noChangeAspect="1" noChangeArrowheads="1"/>
          </p:cNvPicPr>
          <p:nvPr/>
        </p:nvPicPr>
        <p:blipFill>
          <a:blip r:embed="rId4" cstate="print"/>
          <a:srcRect/>
          <a:stretch>
            <a:fillRect/>
          </a:stretch>
        </p:blipFill>
        <p:spPr bwMode="auto">
          <a:xfrm>
            <a:off x="701182" y="4070719"/>
            <a:ext cx="10527149" cy="1764704"/>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xmlns="" id="{2D2956C0-B6DB-484C-B091-F2B84752594F}"/>
              </a:ext>
            </a:extLst>
          </p:cNvPr>
          <p:cNvSpPr txBox="1"/>
          <p:nvPr/>
        </p:nvSpPr>
        <p:spPr>
          <a:xfrm>
            <a:off x="792480" y="756052"/>
            <a:ext cx="6324600" cy="523220"/>
          </a:xfrm>
          <a:prstGeom prst="rect">
            <a:avLst/>
          </a:prstGeom>
          <a:noFill/>
        </p:spPr>
        <p:txBody>
          <a:bodyPr wrap="square" rtlCol="0">
            <a:spAutoFit/>
          </a:bodyPr>
          <a:lstStyle/>
          <a:p>
            <a:r>
              <a:rPr lang="en-US" sz="2800" b="1" dirty="0">
                <a:solidFill>
                  <a:srgbClr val="002060"/>
                </a:solidFill>
                <a:cs typeface="Arial" pitchFamily="34" charset="0"/>
              </a:rPr>
              <a:t>International Version of SCI-ARMI</a:t>
            </a:r>
            <a:endParaRPr lang="en-US" sz="2800" b="1" dirty="0"/>
          </a:p>
        </p:txBody>
      </p:sp>
      <p:pic>
        <p:nvPicPr>
          <p:cNvPr id="8"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011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1912051" y="3925192"/>
            <a:ext cx="7476878" cy="1668470"/>
          </a:xfrm>
          <a:prstGeom prst="rect">
            <a:avLst/>
          </a:prstGeom>
          <a:noFill/>
        </p:spPr>
        <p:txBody>
          <a:bodyPr wrap="square" rtlCol="0">
            <a:spAutoFit/>
          </a:bodyPr>
          <a:lstStyle/>
          <a:p>
            <a:pPr>
              <a:lnSpc>
                <a:spcPct val="150000"/>
              </a:lnSpc>
            </a:pPr>
            <a:r>
              <a:rPr lang="en-US" sz="3600" b="1" dirty="0">
                <a:solidFill>
                  <a:srgbClr val="002060"/>
                </a:solidFill>
              </a:rPr>
              <a:t>This is the net effect of rehabilitation</a:t>
            </a:r>
          </a:p>
          <a:p>
            <a:pPr>
              <a:lnSpc>
                <a:spcPct val="150000"/>
              </a:lnSpc>
            </a:pPr>
            <a:r>
              <a:rPr lang="en-US" sz="3600" b="1" dirty="0">
                <a:solidFill>
                  <a:srgbClr val="002060"/>
                </a:solidFill>
              </a:rPr>
              <a:t>on the performance of daily activities</a:t>
            </a:r>
          </a:p>
        </p:txBody>
      </p:sp>
      <p:sp>
        <p:nvSpPr>
          <p:cNvPr id="6" name="TextBox 5">
            <a:extLst>
              <a:ext uri="{FF2B5EF4-FFF2-40B4-BE49-F238E27FC236}">
                <a16:creationId xmlns:a16="http://schemas.microsoft.com/office/drawing/2014/main" xmlns="" id="{4849062C-8AF9-42EE-AECF-ED5425EF6352}"/>
              </a:ext>
            </a:extLst>
          </p:cNvPr>
          <p:cNvSpPr txBox="1"/>
          <p:nvPr/>
        </p:nvSpPr>
        <p:spPr>
          <a:xfrm>
            <a:off x="894795" y="966842"/>
            <a:ext cx="11088210" cy="2677656"/>
          </a:xfrm>
          <a:prstGeom prst="rect">
            <a:avLst/>
          </a:prstGeom>
          <a:noFill/>
        </p:spPr>
        <p:txBody>
          <a:bodyPr wrap="square" rtlCol="0">
            <a:spAutoFit/>
          </a:bodyPr>
          <a:lstStyle/>
          <a:p>
            <a:pPr lvl="0" algn="just">
              <a:lnSpc>
                <a:spcPct val="150000"/>
              </a:lnSpc>
            </a:pPr>
            <a:r>
              <a:rPr lang="en-US" sz="2800" dirty="0">
                <a:solidFill>
                  <a:srgbClr val="002060"/>
                </a:solidFill>
                <a:ea typeface="Times New Roman" pitchFamily="18" charset="0"/>
                <a:cs typeface="Arial" pitchFamily="34" charset="0"/>
              </a:rPr>
              <a:t>The difference between admission and discharge SCI-ARMI values</a:t>
            </a:r>
          </a:p>
          <a:p>
            <a:pPr lvl="0" algn="just">
              <a:lnSpc>
                <a:spcPct val="150000"/>
              </a:lnSpc>
            </a:pPr>
            <a:r>
              <a:rPr lang="en-US" sz="2800" dirty="0">
                <a:solidFill>
                  <a:srgbClr val="002060"/>
                </a:solidFill>
                <a:ea typeface="Times New Roman" pitchFamily="18" charset="0"/>
                <a:cs typeface="Arial" pitchFamily="34" charset="0"/>
              </a:rPr>
              <a:t>= SCI-ARMI gain</a:t>
            </a:r>
          </a:p>
          <a:p>
            <a:pPr lvl="0" algn="just">
              <a:lnSpc>
                <a:spcPct val="150000"/>
              </a:lnSpc>
            </a:pPr>
            <a:r>
              <a:rPr lang="en-US" sz="2800" dirty="0">
                <a:solidFill>
                  <a:srgbClr val="002060"/>
                </a:solidFill>
                <a:ea typeface="Times New Roman" pitchFamily="18" charset="0"/>
                <a:cs typeface="Arial" pitchFamily="34" charset="0"/>
              </a:rPr>
              <a:t>This is the change in daily performance after controlling for </a:t>
            </a:r>
          </a:p>
          <a:p>
            <a:pPr lvl="0" algn="just">
              <a:lnSpc>
                <a:spcPct val="150000"/>
              </a:lnSpc>
            </a:pPr>
            <a:r>
              <a:rPr lang="en-US" sz="2800" dirty="0">
                <a:solidFill>
                  <a:srgbClr val="002060"/>
                </a:solidFill>
                <a:ea typeface="Times New Roman" pitchFamily="18" charset="0"/>
                <a:cs typeface="Arial" pitchFamily="34" charset="0"/>
              </a:rPr>
              <a:t>neurological recovery, age, and gender. </a:t>
            </a:r>
          </a:p>
        </p:txBody>
      </p:sp>
      <p:pic>
        <p:nvPicPr>
          <p:cNvPr id="7" name="Picture 5" descr="לוינשטיין">
            <a:extLst>
              <a:ext uri="{FF2B5EF4-FFF2-40B4-BE49-F238E27FC236}">
                <a16:creationId xmlns:a16="http://schemas.microsoft.com/office/drawing/2014/main" xmlns="" id="{E3D38164-4580-4F61-91D9-4EEFE2F74C67}"/>
              </a:ext>
            </a:extLst>
          </p:cNvPr>
          <p:cNvPicPr>
            <a:picLocks noChangeAspect="1" noChangeArrowheads="1"/>
          </p:cNvPicPr>
          <p:nvPr/>
        </p:nvPicPr>
        <p:blipFill>
          <a:blip r:embed="rId4" cstate="print"/>
          <a:srcRect/>
          <a:stretch>
            <a:fillRect/>
          </a:stretch>
        </p:blipFill>
        <p:spPr bwMode="auto">
          <a:xfrm>
            <a:off x="10279949" y="2979412"/>
            <a:ext cx="1455708" cy="1330171"/>
          </a:xfrm>
          <a:prstGeom prst="roundRect">
            <a:avLst/>
          </a:prstGeom>
          <a:noFill/>
          <a:ln w="9525">
            <a:noFill/>
            <a:miter lim="800000"/>
            <a:headEnd/>
            <a:tailEnd/>
          </a:ln>
        </p:spPr>
      </p:pic>
      <p:pic>
        <p:nvPicPr>
          <p:cNvPr id="8"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80495" y="1231903"/>
            <a:ext cx="7039202" cy="4832092"/>
          </a:xfrm>
          <a:prstGeom prst="rect">
            <a:avLst/>
          </a:prstGeom>
          <a:noFill/>
        </p:spPr>
        <p:txBody>
          <a:bodyPr wrap="square" rtlCol="0">
            <a:spAutoFit/>
          </a:bodyPr>
          <a:lstStyle/>
          <a:p>
            <a:r>
              <a:rPr lang="en-US" sz="2800" dirty="0">
                <a:solidFill>
                  <a:srgbClr val="002060"/>
                </a:solidFill>
                <a:cs typeface="Arial" pitchFamily="34" charset="0"/>
              </a:rPr>
              <a:t>Discharge SCI-ARMI values were higher than admission values in almost all patients. </a:t>
            </a:r>
          </a:p>
          <a:p>
            <a:endParaRPr lang="en-US" sz="2800" dirty="0">
              <a:solidFill>
                <a:srgbClr val="002060"/>
              </a:solidFill>
              <a:cs typeface="Arial" pitchFamily="34" charset="0"/>
            </a:endParaRPr>
          </a:p>
          <a:p>
            <a:r>
              <a:rPr lang="en-US" sz="2800" b="1" dirty="0">
                <a:solidFill>
                  <a:srgbClr val="002060"/>
                </a:solidFill>
                <a:cs typeface="Arial" pitchFamily="34" charset="0"/>
              </a:rPr>
              <a:t>Average SCI-ARMI gain: 38.8 points</a:t>
            </a:r>
          </a:p>
          <a:p>
            <a:r>
              <a:rPr lang="en-US" sz="2800" dirty="0">
                <a:solidFill>
                  <a:srgbClr val="002060"/>
                </a:solidFill>
                <a:cs typeface="Arial" pitchFamily="34" charset="0"/>
              </a:rPr>
              <a:t>(SD=22, p&lt;0.0001).</a:t>
            </a:r>
            <a:r>
              <a:rPr lang="en-US" sz="2800" dirty="0">
                <a:solidFill>
                  <a:srgbClr val="002060"/>
                </a:solidFill>
                <a:ea typeface="Times New Roman" pitchFamily="18" charset="0"/>
                <a:cs typeface="Arial" pitchFamily="34" charset="0"/>
              </a:rPr>
              <a:t> </a:t>
            </a:r>
            <a:endParaRPr lang="en-US" sz="2800" dirty="0">
              <a:solidFill>
                <a:srgbClr val="002060"/>
              </a:solidFill>
              <a:cs typeface="Arial" pitchFamily="34" charset="0"/>
            </a:endParaRPr>
          </a:p>
          <a:p>
            <a:r>
              <a:rPr lang="en-US" sz="2800" dirty="0">
                <a:solidFill>
                  <a:srgbClr val="002060"/>
                </a:solidFill>
                <a:cs typeface="Arial" pitchFamily="34" charset="0"/>
              </a:rPr>
              <a:t> </a:t>
            </a:r>
          </a:p>
          <a:p>
            <a:r>
              <a:rPr lang="en-US" sz="2800" dirty="0">
                <a:solidFill>
                  <a:srgbClr val="002060"/>
                </a:solidFill>
                <a:cs typeface="Arial" pitchFamily="34" charset="0"/>
              </a:rPr>
              <a:t>SCI-ARMI gain was positive, showing improvement in ability realization during rehabilitation.</a:t>
            </a:r>
          </a:p>
          <a:p>
            <a:endParaRPr lang="en-US" sz="2800" dirty="0">
              <a:solidFill>
                <a:srgbClr val="002060"/>
              </a:solidFill>
              <a:cs typeface="Arial" pitchFamily="34" charset="0"/>
            </a:endParaRPr>
          </a:p>
          <a:p>
            <a:endParaRPr lang="he-IL" sz="2800" dirty="0">
              <a:solidFill>
                <a:srgbClr val="002060"/>
              </a:solidFill>
            </a:endParaRPr>
          </a:p>
        </p:txBody>
      </p:sp>
      <p:pic>
        <p:nvPicPr>
          <p:cNvPr id="7" name="Picture 1"/>
          <p:cNvPicPr>
            <a:picLocks noChangeAspect="1" noChangeArrowheads="1"/>
          </p:cNvPicPr>
          <p:nvPr/>
        </p:nvPicPr>
        <p:blipFill>
          <a:blip r:embed="rId4" cstate="print"/>
          <a:srcRect/>
          <a:stretch>
            <a:fillRect/>
          </a:stretch>
        </p:blipFill>
        <p:spPr bwMode="auto">
          <a:xfrm>
            <a:off x="7915712" y="1660847"/>
            <a:ext cx="4113001" cy="3965476"/>
          </a:xfrm>
          <a:prstGeom prst="rect">
            <a:avLst/>
          </a:prstGeom>
          <a:noFill/>
          <a:ln w="9525">
            <a:noFill/>
            <a:miter lim="800000"/>
            <a:headEnd/>
            <a:tailEnd/>
          </a:ln>
        </p:spPr>
      </p:pic>
      <p:pic>
        <p:nvPicPr>
          <p:cNvPr id="8"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1502228" y="1285588"/>
            <a:ext cx="9650185" cy="5196166"/>
          </a:xfrm>
          <a:prstGeom prst="rect">
            <a:avLst/>
          </a:prstGeom>
          <a:noFill/>
        </p:spPr>
        <p:txBody>
          <a:bodyPr wrap="square" rtlCol="0">
            <a:spAutoFit/>
          </a:bodyPr>
          <a:lstStyle/>
          <a:p>
            <a:pPr>
              <a:lnSpc>
                <a:spcPct val="150000"/>
              </a:lnSpc>
            </a:pPr>
            <a:r>
              <a:rPr lang="en-US" sz="2800" dirty="0">
                <a:solidFill>
                  <a:srgbClr val="002060"/>
                </a:solidFill>
                <a:cs typeface="Arial" pitchFamily="34" charset="0"/>
              </a:rPr>
              <a:t>This instrument enables accurate estimation of the effect of treatment, using known patient data (age, gender) and routinely collected data (SCIM III score, AMS).</a:t>
            </a:r>
          </a:p>
          <a:p>
            <a:pPr>
              <a:lnSpc>
                <a:spcPct val="150000"/>
              </a:lnSpc>
            </a:pPr>
            <a:endParaRPr lang="en-US" sz="2800" dirty="0">
              <a:solidFill>
                <a:srgbClr val="002060"/>
              </a:solidFill>
              <a:cs typeface="Arial" pitchFamily="34" charset="0"/>
            </a:endParaRPr>
          </a:p>
          <a:p>
            <a:pPr>
              <a:lnSpc>
                <a:spcPct val="150000"/>
              </a:lnSpc>
            </a:pPr>
            <a:r>
              <a:rPr lang="en-US" sz="2800" dirty="0">
                <a:solidFill>
                  <a:srgbClr val="002060"/>
                </a:solidFill>
                <a:cs typeface="Arial" pitchFamily="34" charset="0"/>
              </a:rPr>
              <a:t>Our findings support the validity of the instrument in an international setting.</a:t>
            </a:r>
            <a:r>
              <a:rPr lang="en-US" sz="2800" dirty="0">
                <a:solidFill>
                  <a:srgbClr val="002060"/>
                </a:solidFill>
              </a:rPr>
              <a:t> </a:t>
            </a:r>
          </a:p>
          <a:p>
            <a:pPr>
              <a:lnSpc>
                <a:spcPct val="150000"/>
              </a:lnSpc>
            </a:pPr>
            <a:endParaRPr lang="en-US" sz="2800" dirty="0">
              <a:solidFill>
                <a:srgbClr val="002060"/>
              </a:solidFill>
              <a:cs typeface="Arial" pitchFamily="34" charset="0"/>
            </a:endParaRPr>
          </a:p>
          <a:p>
            <a:pPr>
              <a:lnSpc>
                <a:spcPct val="150000"/>
              </a:lnSpc>
            </a:pPr>
            <a:endParaRPr lang="en-US" sz="2800" dirty="0">
              <a:solidFill>
                <a:srgbClr val="002060"/>
              </a:solidFill>
              <a:cs typeface="Arial" pitchFamily="34" charset="0"/>
            </a:endParaRP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989045" y="1950460"/>
            <a:ext cx="10021078" cy="2985433"/>
          </a:xfrm>
          <a:prstGeom prst="rect">
            <a:avLst/>
          </a:prstGeom>
          <a:noFill/>
        </p:spPr>
        <p:txBody>
          <a:bodyPr wrap="square" rtlCol="0">
            <a:spAutoFit/>
          </a:bodyPr>
          <a:lstStyle/>
          <a:p>
            <a:pPr algn="ctr"/>
            <a:r>
              <a:rPr lang="en-US" sz="3600" dirty="0">
                <a:solidFill>
                  <a:srgbClr val="002060"/>
                </a:solidFill>
              </a:rPr>
              <a:t>To compute SCI-ARMI, you can enter an SCI patient’s SCIM III score, AMS, age, and gender in</a:t>
            </a:r>
          </a:p>
          <a:p>
            <a:pPr algn="ctr"/>
            <a:endParaRPr lang="en-US" sz="3600" dirty="0">
              <a:solidFill>
                <a:srgbClr val="002060"/>
              </a:solidFill>
            </a:endParaRPr>
          </a:p>
          <a:p>
            <a:pPr algn="ctr"/>
            <a:r>
              <a:rPr lang="en-US" sz="4400" dirty="0">
                <a:solidFill>
                  <a:srgbClr val="FF0000"/>
                </a:solidFill>
                <a:hlinkClick r:id="rId4"/>
              </a:rPr>
              <a:t>http://www.scimscore.com</a:t>
            </a:r>
            <a:endParaRPr lang="en-US" sz="4400" dirty="0">
              <a:solidFill>
                <a:srgbClr val="FF0000"/>
              </a:solidFill>
            </a:endParaRPr>
          </a:p>
          <a:p>
            <a:pPr algn="ctr"/>
            <a:endParaRPr lang="en-US" sz="3600" dirty="0">
              <a:solidFill>
                <a:srgbClr val="002060"/>
              </a:solidFill>
            </a:endParaRPr>
          </a:p>
        </p:txBody>
      </p:sp>
      <p:pic>
        <p:nvPicPr>
          <p:cNvPr id="6"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4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13C8A34-7525-9245-BDF8-A2160709C25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F1F945B6-B59F-224C-B8AB-D87EC67CC0F6}"/>
              </a:ext>
            </a:extLst>
          </p:cNvPr>
          <p:cNvSpPr txBox="1"/>
          <p:nvPr/>
        </p:nvSpPr>
        <p:spPr>
          <a:xfrm>
            <a:off x="457200" y="3905250"/>
            <a:ext cx="11734800" cy="1754326"/>
          </a:xfrm>
          <a:prstGeom prst="rect">
            <a:avLst/>
          </a:prstGeom>
          <a:noFill/>
        </p:spPr>
        <p:txBody>
          <a:bodyPr wrap="square" rtlCol="0">
            <a:spAutoFit/>
          </a:bodyPr>
          <a:lstStyle/>
          <a:p>
            <a:pPr algn="ctr"/>
            <a:r>
              <a:rPr lang="en-US" sz="3600" b="1" dirty="0"/>
              <a:t>Assessing ability realization</a:t>
            </a:r>
          </a:p>
          <a:p>
            <a:pPr algn="ctr"/>
            <a:r>
              <a:rPr lang="en-US" sz="3600" b="1" dirty="0"/>
              <a:t>and the net effect of rehabilitation </a:t>
            </a:r>
          </a:p>
          <a:p>
            <a:pPr algn="ctr"/>
            <a:r>
              <a:rPr lang="en-US" sz="3600" i="1" dirty="0">
                <a:solidFill>
                  <a:schemeClr val="accent4"/>
                </a:solidFill>
              </a:rPr>
              <a:t>Dr. Dianne Michaeli</a:t>
            </a:r>
            <a:endParaRPr lang="en-US" sz="3600" dirty="0"/>
          </a:p>
        </p:txBody>
      </p:sp>
      <p:pic>
        <p:nvPicPr>
          <p:cNvPr id="10"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1"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2"/>
          <p:cNvPicPr/>
          <p:nvPr/>
        </p:nvPicPr>
        <p:blipFill rotWithShape="1">
          <a:blip r:embed="rId5"/>
          <a:srcRect l="5204" t="42135" r="38204" b="53596"/>
          <a:stretch/>
        </p:blipFill>
        <p:spPr bwMode="auto">
          <a:xfrm>
            <a:off x="146955" y="2703735"/>
            <a:ext cx="12045043" cy="900793"/>
          </a:xfrm>
          <a:prstGeom prst="rect">
            <a:avLst/>
          </a:prstGeom>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380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1" y="53922"/>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1983920" y="3729742"/>
            <a:ext cx="9144000" cy="1754326"/>
          </a:xfrm>
          <a:prstGeom prst="rect">
            <a:avLst/>
          </a:prstGeom>
          <a:noFill/>
        </p:spPr>
        <p:txBody>
          <a:bodyPr wrap="square" rtlCol="0">
            <a:spAutoFit/>
          </a:bodyPr>
          <a:lstStyle/>
          <a:p>
            <a:r>
              <a:rPr lang="en-US" sz="3600" dirty="0">
                <a:solidFill>
                  <a:srgbClr val="002060"/>
                </a:solidFill>
              </a:rPr>
              <a:t>SCI-ARMI = 20%         The potential=80%</a:t>
            </a:r>
          </a:p>
          <a:p>
            <a:endParaRPr lang="en-US" sz="3600" dirty="0">
              <a:solidFill>
                <a:srgbClr val="002060"/>
              </a:solidFill>
            </a:endParaRPr>
          </a:p>
          <a:p>
            <a:r>
              <a:rPr lang="en-US" sz="3600" dirty="0">
                <a:solidFill>
                  <a:srgbClr val="002060"/>
                </a:solidFill>
              </a:rPr>
              <a:t>SCI-ARMI = 95%          The potential=5%</a:t>
            </a:r>
          </a:p>
        </p:txBody>
      </p:sp>
      <p:sp>
        <p:nvSpPr>
          <p:cNvPr id="6" name="TextBox 5">
            <a:extLst>
              <a:ext uri="{FF2B5EF4-FFF2-40B4-BE49-F238E27FC236}">
                <a16:creationId xmlns:a16="http://schemas.microsoft.com/office/drawing/2014/main" xmlns="" id="{4849062C-8AF9-42EE-AECF-ED5425EF6352}"/>
              </a:ext>
            </a:extLst>
          </p:cNvPr>
          <p:cNvSpPr txBox="1"/>
          <p:nvPr/>
        </p:nvSpPr>
        <p:spPr>
          <a:xfrm>
            <a:off x="674912" y="1145399"/>
            <a:ext cx="11359245" cy="1318181"/>
          </a:xfrm>
          <a:prstGeom prst="rect">
            <a:avLst/>
          </a:prstGeom>
          <a:noFill/>
        </p:spPr>
        <p:txBody>
          <a:bodyPr wrap="square" rtlCol="0">
            <a:spAutoFit/>
          </a:bodyPr>
          <a:lstStyle/>
          <a:p>
            <a:pPr>
              <a:lnSpc>
                <a:spcPct val="150000"/>
              </a:lnSpc>
            </a:pPr>
            <a:r>
              <a:rPr lang="en-US" sz="2800" dirty="0">
                <a:solidFill>
                  <a:srgbClr val="002060"/>
                </a:solidFill>
                <a:cs typeface="Arial" pitchFamily="34" charset="0"/>
              </a:rPr>
              <a:t>The difference between maximum ability realization and the admission SCI-ARMI value can be used to assess the potential benefit of rehabilitation.</a:t>
            </a:r>
            <a:r>
              <a:rPr lang="en-US" sz="2800" dirty="0">
                <a:solidFill>
                  <a:srgbClr val="002060"/>
                </a:solidFill>
              </a:rPr>
              <a:t>  </a:t>
            </a:r>
          </a:p>
        </p:txBody>
      </p:sp>
      <p:cxnSp>
        <p:nvCxnSpPr>
          <p:cNvPr id="7" name="מחבר חץ ישר 6"/>
          <p:cNvCxnSpPr/>
          <p:nvPr/>
        </p:nvCxnSpPr>
        <p:spPr>
          <a:xfrm>
            <a:off x="5118452" y="4074670"/>
            <a:ext cx="72008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5118452" y="5136026"/>
            <a:ext cx="72008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884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1" y="-22452"/>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29395" y="1271689"/>
            <a:ext cx="10440474" cy="526297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rgbClr val="002060"/>
                </a:solidFill>
                <a:cs typeface="Arial" pitchFamily="34" charset="0"/>
              </a:rPr>
              <a:t>SCI-ARMI is an instrument that assess the contribution of rehabilitation to patients’ improvement. </a:t>
            </a:r>
          </a:p>
          <a:p>
            <a:pPr marL="457200" indent="-457200">
              <a:lnSpc>
                <a:spcPct val="150000"/>
              </a:lnSpc>
              <a:buFont typeface="Arial" panose="020B0604020202020204" pitchFamily="34" charset="0"/>
              <a:buChar char="•"/>
            </a:pPr>
            <a:r>
              <a:rPr lang="en-US" sz="2800" dirty="0">
                <a:solidFill>
                  <a:srgbClr val="002060"/>
                </a:solidFill>
                <a:ea typeface="Calibri" pitchFamily="34" charset="0"/>
                <a:cs typeface="Arial" pitchFamily="34" charset="0"/>
              </a:rPr>
              <a:t>It can improve decision making and outcomes.</a:t>
            </a:r>
            <a:endParaRPr lang="en-US" sz="2800" dirty="0">
              <a:solidFill>
                <a:srgbClr val="002060"/>
              </a:solidFill>
              <a:cs typeface="Arial" pitchFamily="34" charset="0"/>
            </a:endParaRPr>
          </a:p>
          <a:p>
            <a:pPr marL="457200" indent="-457200">
              <a:lnSpc>
                <a:spcPct val="150000"/>
              </a:lnSpc>
              <a:buFont typeface="Arial" panose="020B0604020202020204" pitchFamily="34" charset="0"/>
              <a:buChar char="•"/>
            </a:pPr>
            <a:r>
              <a:rPr lang="en-US" sz="2800" dirty="0">
                <a:solidFill>
                  <a:srgbClr val="002060"/>
                </a:solidFill>
                <a:cs typeface="Arial" pitchFamily="34" charset="0"/>
              </a:rPr>
              <a:t>Applying this model to other measures can create additional tools for evaluating the achievements of rehabilitation and of interventional procedures.</a:t>
            </a:r>
          </a:p>
          <a:p>
            <a:pPr marL="457200" indent="-457200">
              <a:lnSpc>
                <a:spcPct val="150000"/>
              </a:lnSpc>
              <a:buFont typeface="Arial" panose="020B0604020202020204" pitchFamily="34" charset="0"/>
              <a:buChar char="•"/>
            </a:pPr>
            <a:r>
              <a:rPr lang="en-US" sz="2800" dirty="0">
                <a:solidFill>
                  <a:srgbClr val="002060"/>
                </a:solidFill>
                <a:cs typeface="Arial" pitchFamily="34" charset="0"/>
              </a:rPr>
              <a:t>It can be applied in various areas of rehabilitation medicine. </a:t>
            </a:r>
          </a:p>
          <a:p>
            <a:pPr>
              <a:lnSpc>
                <a:spcPct val="150000"/>
              </a:lnSpc>
            </a:pPr>
            <a:endParaRPr lang="en-US" sz="2800" dirty="0">
              <a:solidFill>
                <a:srgbClr val="002060"/>
              </a:solidFill>
            </a:endParaRPr>
          </a:p>
        </p:txBody>
      </p:sp>
      <p:sp>
        <p:nvSpPr>
          <p:cNvPr id="2" name="TextBox 1">
            <a:extLst>
              <a:ext uri="{FF2B5EF4-FFF2-40B4-BE49-F238E27FC236}">
                <a16:creationId xmlns:a16="http://schemas.microsoft.com/office/drawing/2014/main" xmlns="" id="{0A170B08-B136-4DA5-96AB-27E1D7EF0CF8}"/>
              </a:ext>
            </a:extLst>
          </p:cNvPr>
          <p:cNvSpPr txBox="1"/>
          <p:nvPr/>
        </p:nvSpPr>
        <p:spPr>
          <a:xfrm>
            <a:off x="1022130" y="625358"/>
            <a:ext cx="6430229" cy="646331"/>
          </a:xfrm>
          <a:prstGeom prst="rect">
            <a:avLst/>
          </a:prstGeom>
          <a:noFill/>
        </p:spPr>
        <p:txBody>
          <a:bodyPr wrap="square" rtlCol="0">
            <a:spAutoFit/>
          </a:bodyPr>
          <a:lstStyle/>
          <a:p>
            <a:r>
              <a:rPr lang="en-US" sz="3600" b="1" dirty="0">
                <a:solidFill>
                  <a:srgbClr val="002060"/>
                </a:solidFill>
              </a:rPr>
              <a:t>SCI-ARMI and Beyond</a:t>
            </a:r>
            <a:r>
              <a:rPr lang="en-US" dirty="0"/>
              <a:t> </a:t>
            </a: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88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5" y="1324248"/>
            <a:ext cx="11088210" cy="2610843"/>
          </a:xfrm>
          <a:prstGeom prst="rect">
            <a:avLst/>
          </a:prstGeom>
          <a:noFill/>
        </p:spPr>
        <p:txBody>
          <a:bodyPr wrap="square" rtlCol="0">
            <a:spAutoFit/>
          </a:bodyPr>
          <a:lstStyle/>
          <a:p>
            <a:pPr>
              <a:lnSpc>
                <a:spcPct val="150000"/>
              </a:lnSpc>
            </a:pPr>
            <a:endParaRPr lang="en-US" sz="2800" dirty="0">
              <a:solidFill>
                <a:srgbClr val="002060"/>
              </a:solidFill>
            </a:endParaRPr>
          </a:p>
          <a:p>
            <a:pPr>
              <a:lnSpc>
                <a:spcPct val="150000"/>
              </a:lnSpc>
            </a:pPr>
            <a:r>
              <a:rPr lang="en-US" sz="2800" dirty="0">
                <a:solidFill>
                  <a:srgbClr val="002060"/>
                </a:solidFill>
              </a:rPr>
              <a:t>In patients with incomplete spinal cord injuries, do you think that improvement in ability realization reflects the achievements of rehabilitation more than other measures do?</a:t>
            </a: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a:solidFill>
                  <a:srgbClr val="002060"/>
                </a:solidFill>
              </a:rPr>
              <a:t>Discussion</a:t>
            </a:r>
            <a:endParaRPr lang="he-IL" sz="3600" b="1" dirty="0">
              <a:solidFill>
                <a:srgbClr val="002060"/>
              </a:solidFill>
            </a:endParaRP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62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5" y="1324248"/>
            <a:ext cx="11088210" cy="1964512"/>
          </a:xfrm>
          <a:prstGeom prst="rect">
            <a:avLst/>
          </a:prstGeom>
          <a:noFill/>
        </p:spPr>
        <p:txBody>
          <a:bodyPr wrap="square" rtlCol="0">
            <a:spAutoFit/>
          </a:bodyPr>
          <a:lstStyle/>
          <a:p>
            <a:pPr>
              <a:lnSpc>
                <a:spcPct val="150000"/>
              </a:lnSpc>
            </a:pPr>
            <a:endParaRPr lang="en-US" sz="2800" dirty="0">
              <a:solidFill>
                <a:srgbClr val="002060"/>
              </a:solidFill>
            </a:endParaRPr>
          </a:p>
          <a:p>
            <a:pPr>
              <a:lnSpc>
                <a:spcPct val="150000"/>
              </a:lnSpc>
            </a:pPr>
            <a:r>
              <a:rPr lang="en-US" sz="2800" dirty="0">
                <a:solidFill>
                  <a:srgbClr val="002060"/>
                </a:solidFill>
              </a:rPr>
              <a:t>What are your thoughts about using ability realization as a tool in decision making for the process of admission to rehabilitation and of discharge?</a:t>
            </a: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a:solidFill>
                  <a:srgbClr val="002060"/>
                </a:solidFill>
              </a:rPr>
              <a:t>Discussion</a:t>
            </a:r>
            <a:endParaRPr lang="he-IL" sz="3600" b="1" dirty="0">
              <a:solidFill>
                <a:srgbClr val="002060"/>
              </a:solidFill>
            </a:endParaRP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48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5" y="1324248"/>
            <a:ext cx="11088210" cy="2610843"/>
          </a:xfrm>
          <a:prstGeom prst="rect">
            <a:avLst/>
          </a:prstGeom>
          <a:noFill/>
        </p:spPr>
        <p:txBody>
          <a:bodyPr wrap="square" rtlCol="0">
            <a:spAutoFit/>
          </a:bodyPr>
          <a:lstStyle/>
          <a:p>
            <a:pPr>
              <a:lnSpc>
                <a:spcPct val="150000"/>
              </a:lnSpc>
            </a:pPr>
            <a:endParaRPr lang="en-US" sz="2800" dirty="0">
              <a:solidFill>
                <a:srgbClr val="002060"/>
              </a:solidFill>
            </a:endParaRPr>
          </a:p>
          <a:p>
            <a:pPr>
              <a:lnSpc>
                <a:spcPct val="150000"/>
              </a:lnSpc>
            </a:pPr>
            <a:r>
              <a:rPr lang="en-US" sz="2800" dirty="0">
                <a:solidFill>
                  <a:srgbClr val="002060"/>
                </a:solidFill>
              </a:rPr>
              <a:t>Do you believe that the method described here for the assessment of ability realization can be used to develop tools that assess the effect of rehabilitation in patients with impairments other than spinal cord injuries?</a:t>
            </a: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a:solidFill>
                  <a:srgbClr val="002060"/>
                </a:solidFill>
              </a:rPr>
              <a:t>Discussion</a:t>
            </a:r>
            <a:endParaRPr lang="he-IL" sz="3600" b="1" dirty="0">
              <a:solidFill>
                <a:srgbClr val="002060"/>
              </a:solidFill>
            </a:endParaRP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59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pic>
        <p:nvPicPr>
          <p:cNvPr id="7" name="תמונה 11" descr="_DSC7572.JPG"/>
          <p:cNvPicPr>
            <a:picLocks noChangeAspect="1"/>
          </p:cNvPicPr>
          <p:nvPr/>
        </p:nvPicPr>
        <p:blipFill>
          <a:blip r:embed="rId4" cstate="print"/>
          <a:srcRect/>
          <a:stretch>
            <a:fillRect/>
          </a:stretch>
        </p:blipFill>
        <p:spPr bwMode="auto">
          <a:xfrm>
            <a:off x="2414111" y="1445920"/>
            <a:ext cx="7490122" cy="4185260"/>
          </a:xfrm>
          <a:prstGeom prst="rect">
            <a:avLst/>
          </a:prstGeom>
          <a:noFill/>
          <a:ln w="9525">
            <a:noFill/>
            <a:miter lim="800000"/>
            <a:headEnd/>
            <a:tailEnd/>
          </a:ln>
        </p:spPr>
      </p:pic>
      <p:sp>
        <p:nvSpPr>
          <p:cNvPr id="8" name="Rectangle 4"/>
          <p:cNvSpPr>
            <a:spLocks noChangeArrowheads="1"/>
          </p:cNvSpPr>
          <p:nvPr/>
        </p:nvSpPr>
        <p:spPr bwMode="auto">
          <a:xfrm>
            <a:off x="4034382" y="685245"/>
            <a:ext cx="4248472" cy="903287"/>
          </a:xfrm>
          <a:prstGeom prst="rect">
            <a:avLst/>
          </a:prstGeom>
          <a:noFill/>
          <a:ln w="9525">
            <a:noFill/>
            <a:miter lim="800000"/>
            <a:headEnd/>
            <a:tailEnd/>
          </a:ln>
        </p:spPr>
        <p:txBody>
          <a:bodyPr/>
          <a:lstStyle/>
          <a:p>
            <a:pPr marL="342900" indent="-342900" algn="ctr">
              <a:spcBef>
                <a:spcPct val="20000"/>
              </a:spcBef>
            </a:pPr>
            <a:r>
              <a:rPr lang="en-US" sz="4400" b="1" dirty="0">
                <a:solidFill>
                  <a:srgbClr val="C00000"/>
                </a:solidFill>
              </a:rPr>
              <a:t>Thank You</a:t>
            </a:r>
            <a:endParaRPr lang="en-US" b="1" dirty="0">
              <a:solidFill>
                <a:srgbClr val="C00000"/>
              </a:solidFill>
            </a:endParaRPr>
          </a:p>
        </p:txBody>
      </p:sp>
      <p:pic>
        <p:nvPicPr>
          <p:cNvPr id="6"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745724" y="816746"/>
            <a:ext cx="9144000" cy="646331"/>
          </a:xfrm>
          <a:prstGeom prst="rect">
            <a:avLst/>
          </a:prstGeom>
          <a:noFill/>
        </p:spPr>
        <p:txBody>
          <a:bodyPr wrap="square" rtlCol="0">
            <a:spAutoFit/>
          </a:bodyPr>
          <a:lstStyle/>
          <a:p>
            <a:r>
              <a:rPr lang="en-US" sz="3600" b="1" dirty="0">
                <a:solidFill>
                  <a:srgbClr val="002060"/>
                </a:solidFill>
              </a:rPr>
              <a:t>Assessing the Net Effect of Rehabilitation</a:t>
            </a:r>
          </a:p>
        </p:txBody>
      </p:sp>
      <p:sp>
        <p:nvSpPr>
          <p:cNvPr id="6" name="TextBox 5">
            <a:extLst>
              <a:ext uri="{FF2B5EF4-FFF2-40B4-BE49-F238E27FC236}">
                <a16:creationId xmlns:a16="http://schemas.microsoft.com/office/drawing/2014/main" xmlns="" id="{4849062C-8AF9-42EE-AECF-ED5425EF6352}"/>
              </a:ext>
            </a:extLst>
          </p:cNvPr>
          <p:cNvSpPr txBox="1"/>
          <p:nvPr/>
        </p:nvSpPr>
        <p:spPr>
          <a:xfrm>
            <a:off x="745724" y="1588532"/>
            <a:ext cx="10542386" cy="3970318"/>
          </a:xfrm>
          <a:prstGeom prst="rect">
            <a:avLst/>
          </a:prstGeom>
          <a:noFill/>
        </p:spPr>
        <p:txBody>
          <a:bodyPr wrap="square" rtlCol="0">
            <a:spAutoFit/>
          </a:bodyPr>
          <a:lstStyle/>
          <a:p>
            <a:pPr>
              <a:lnSpc>
                <a:spcPct val="150000"/>
              </a:lnSpc>
            </a:pPr>
            <a:r>
              <a:rPr lang="en-US" sz="2800" dirty="0">
                <a:solidFill>
                  <a:srgbClr val="002060"/>
                </a:solidFill>
              </a:rPr>
              <a:t>To promote the quality of rehabilitation, decisions must rely on quantitative assessment of:</a:t>
            </a:r>
          </a:p>
          <a:p>
            <a:pPr marL="457200" indent="-457200">
              <a:lnSpc>
                <a:spcPct val="150000"/>
              </a:lnSpc>
              <a:buFontTx/>
              <a:buChar char="-"/>
            </a:pPr>
            <a:r>
              <a:rPr lang="en-US" sz="2800" dirty="0">
                <a:solidFill>
                  <a:srgbClr val="002060"/>
                </a:solidFill>
              </a:rPr>
              <a:t>the rehabilitative potential</a:t>
            </a:r>
          </a:p>
          <a:p>
            <a:pPr marL="457200" indent="-457200">
              <a:lnSpc>
                <a:spcPct val="150000"/>
              </a:lnSpc>
              <a:buFontTx/>
              <a:buChar char="-"/>
            </a:pPr>
            <a:r>
              <a:rPr lang="en-US" sz="2800" dirty="0">
                <a:solidFill>
                  <a:srgbClr val="002060"/>
                </a:solidFill>
              </a:rPr>
              <a:t>the actual achievements of rehabilitation </a:t>
            </a:r>
          </a:p>
          <a:p>
            <a:pPr>
              <a:lnSpc>
                <a:spcPct val="150000"/>
              </a:lnSpc>
            </a:pPr>
            <a:r>
              <a:rPr lang="en-US" sz="2800" dirty="0">
                <a:solidFill>
                  <a:srgbClr val="002060"/>
                </a:solidFill>
              </a:rPr>
              <a:t>Assessment of the effect of medical interventions is often challenging. </a:t>
            </a:r>
          </a:p>
          <a:p>
            <a:pPr>
              <a:lnSpc>
                <a:spcPct val="150000"/>
              </a:lnSpc>
            </a:pPr>
            <a:endParaRPr lang="en-US" sz="2800" dirty="0">
              <a:solidFill>
                <a:srgbClr val="002060"/>
              </a:solidFill>
            </a:endParaRP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62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22452"/>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745724" y="504384"/>
            <a:ext cx="9144000" cy="1200329"/>
          </a:xfrm>
          <a:prstGeom prst="rect">
            <a:avLst/>
          </a:prstGeom>
          <a:noFill/>
        </p:spPr>
        <p:txBody>
          <a:bodyPr wrap="square" rtlCol="0">
            <a:spAutoFit/>
          </a:bodyPr>
          <a:lstStyle/>
          <a:p>
            <a:r>
              <a:rPr lang="en-US" sz="3600" b="1" dirty="0">
                <a:solidFill>
                  <a:srgbClr val="002060"/>
                </a:solidFill>
                <a:cs typeface="Arial" pitchFamily="34" charset="0"/>
              </a:rPr>
              <a:t>How to Effectively and Reliably Assess Achievements in Rehabilitation?</a:t>
            </a:r>
          </a:p>
        </p:txBody>
      </p:sp>
      <p:sp>
        <p:nvSpPr>
          <p:cNvPr id="6" name="TextBox 5">
            <a:extLst>
              <a:ext uri="{FF2B5EF4-FFF2-40B4-BE49-F238E27FC236}">
                <a16:creationId xmlns:a16="http://schemas.microsoft.com/office/drawing/2014/main" xmlns="" id="{4849062C-8AF9-42EE-AECF-ED5425EF6352}"/>
              </a:ext>
            </a:extLst>
          </p:cNvPr>
          <p:cNvSpPr txBox="1"/>
          <p:nvPr/>
        </p:nvSpPr>
        <p:spPr>
          <a:xfrm>
            <a:off x="2255232" y="1945511"/>
            <a:ext cx="8008120" cy="2554545"/>
          </a:xfrm>
          <a:prstGeom prst="rect">
            <a:avLst/>
          </a:prstGeom>
          <a:noFill/>
        </p:spPr>
        <p:txBody>
          <a:bodyPr wrap="square" rtlCol="0">
            <a:spAutoFit/>
          </a:bodyPr>
          <a:lstStyle/>
          <a:p>
            <a:r>
              <a:rPr lang="en-US" sz="4000" dirty="0">
                <a:solidFill>
                  <a:srgbClr val="7030A0"/>
                </a:solidFill>
                <a:cs typeface="Arial" pitchFamily="34" charset="0"/>
              </a:rPr>
              <a:t>      </a:t>
            </a:r>
            <a:r>
              <a:rPr lang="en-US" sz="4000" b="1" dirty="0">
                <a:solidFill>
                  <a:srgbClr val="7030A0"/>
                </a:solidFill>
                <a:cs typeface="Arial" pitchFamily="34" charset="0"/>
              </a:rPr>
              <a:t>Antibiotics                      Cure</a:t>
            </a:r>
          </a:p>
          <a:p>
            <a:endParaRPr lang="en-US" sz="4000" b="1" dirty="0">
              <a:solidFill>
                <a:srgbClr val="7030A0"/>
              </a:solidFill>
              <a:cs typeface="Arial" pitchFamily="34" charset="0"/>
            </a:endParaRPr>
          </a:p>
          <a:p>
            <a:endParaRPr lang="en-US" sz="4000" b="1" dirty="0">
              <a:solidFill>
                <a:srgbClr val="7030A0"/>
              </a:solidFill>
              <a:cs typeface="Arial" pitchFamily="34" charset="0"/>
            </a:endParaRPr>
          </a:p>
          <a:p>
            <a:r>
              <a:rPr lang="en-US" sz="4000" b="1" dirty="0">
                <a:solidFill>
                  <a:srgbClr val="7030A0"/>
                </a:solidFill>
                <a:cs typeface="Arial" pitchFamily="34" charset="0"/>
              </a:rPr>
              <a:t>      Rehabilitation                    ? </a:t>
            </a:r>
          </a:p>
        </p:txBody>
      </p:sp>
      <p:pic>
        <p:nvPicPr>
          <p:cNvPr id="7" name="Picture 6" descr="http://2.imimg.com/data2/IY/UM/MY-730787/antibiotic-medicines-250x250.jpg"/>
          <p:cNvPicPr>
            <a:picLocks noChangeAspect="1" noChangeArrowheads="1"/>
          </p:cNvPicPr>
          <p:nvPr/>
        </p:nvPicPr>
        <p:blipFill>
          <a:blip r:embed="rId4" cstate="print"/>
          <a:srcRect l="16610" t="20018" r="22911" b="31599"/>
          <a:stretch>
            <a:fillRect/>
          </a:stretch>
        </p:blipFill>
        <p:spPr bwMode="auto">
          <a:xfrm>
            <a:off x="1701280" y="1893487"/>
            <a:ext cx="1152128" cy="921702"/>
          </a:xfrm>
          <a:prstGeom prst="ellipse">
            <a:avLst/>
          </a:prstGeom>
          <a:noFill/>
        </p:spPr>
      </p:pic>
      <p:sp>
        <p:nvSpPr>
          <p:cNvPr id="9" name="חץ ימינה 8"/>
          <p:cNvSpPr/>
          <p:nvPr/>
        </p:nvSpPr>
        <p:spPr>
          <a:xfrm>
            <a:off x="7065368" y="2210322"/>
            <a:ext cx="432048" cy="2880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חץ ימינה 9"/>
          <p:cNvSpPr/>
          <p:nvPr/>
        </p:nvSpPr>
        <p:spPr>
          <a:xfrm>
            <a:off x="7065368" y="4061412"/>
            <a:ext cx="432048" cy="2880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xmlns="" id="{C0BF3071-61C8-43B2-A1D2-2788B83B789A}"/>
              </a:ext>
            </a:extLst>
          </p:cNvPr>
          <p:cNvPicPr>
            <a:picLocks noChangeAspect="1"/>
          </p:cNvPicPr>
          <p:nvPr/>
        </p:nvPicPr>
        <p:blipFill>
          <a:blip r:embed="rId5"/>
          <a:stretch>
            <a:fillRect/>
          </a:stretch>
        </p:blipFill>
        <p:spPr>
          <a:xfrm>
            <a:off x="1234357" y="3259115"/>
            <a:ext cx="1830405" cy="1654887"/>
          </a:xfrm>
          <a:prstGeom prst="rect">
            <a:avLst/>
          </a:prstGeom>
        </p:spPr>
      </p:pic>
      <p:pic>
        <p:nvPicPr>
          <p:cNvPr id="11" name="Picture 2"/>
          <p:cNvPicPr/>
          <p:nvPr/>
        </p:nvPicPr>
        <p:blipFill rotWithShape="1">
          <a:blip r:embed="rId6"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2"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1" y="0"/>
            <a:ext cx="12192000" cy="6858000"/>
          </a:xfrm>
          <a:prstGeom prst="rect">
            <a:avLst/>
          </a:prstGeom>
        </p:spPr>
      </p:pic>
      <p:sp>
        <p:nvSpPr>
          <p:cNvPr id="3" name="TextBox 2">
            <a:extLst>
              <a:ext uri="{FF2B5EF4-FFF2-40B4-BE49-F238E27FC236}">
                <a16:creationId xmlns:a16="http://schemas.microsoft.com/office/drawing/2014/main" xmlns="" id="{2407E301-1604-4386-9A8D-56D05D3BDE5F}"/>
              </a:ext>
            </a:extLst>
          </p:cNvPr>
          <p:cNvSpPr txBox="1"/>
          <p:nvPr/>
        </p:nvSpPr>
        <p:spPr>
          <a:xfrm>
            <a:off x="745724" y="816746"/>
            <a:ext cx="9144000" cy="646331"/>
          </a:xfrm>
          <a:prstGeom prst="rect">
            <a:avLst/>
          </a:prstGeom>
          <a:noFill/>
        </p:spPr>
        <p:txBody>
          <a:bodyPr wrap="square" rtlCol="0">
            <a:spAutoFit/>
          </a:bodyPr>
          <a:lstStyle/>
          <a:p>
            <a:r>
              <a:rPr lang="en-US" sz="3600" b="1" dirty="0">
                <a:solidFill>
                  <a:srgbClr val="002060"/>
                </a:solidFill>
                <a:cs typeface="Arial" pitchFamily="34" charset="0"/>
              </a:rPr>
              <a:t>What Can We Measure in Rehabilitation?</a:t>
            </a:r>
          </a:p>
        </p:txBody>
      </p:sp>
      <p:sp>
        <p:nvSpPr>
          <p:cNvPr id="6" name="TextBox 5">
            <a:extLst>
              <a:ext uri="{FF2B5EF4-FFF2-40B4-BE49-F238E27FC236}">
                <a16:creationId xmlns:a16="http://schemas.microsoft.com/office/drawing/2014/main" xmlns="" id="{4849062C-8AF9-42EE-AECF-ED5425EF6352}"/>
              </a:ext>
            </a:extLst>
          </p:cNvPr>
          <p:cNvSpPr txBox="1"/>
          <p:nvPr/>
        </p:nvSpPr>
        <p:spPr>
          <a:xfrm>
            <a:off x="3068489" y="2148112"/>
            <a:ext cx="9323208" cy="3293209"/>
          </a:xfrm>
          <a:prstGeom prst="rect">
            <a:avLst/>
          </a:prstGeom>
          <a:noFill/>
        </p:spPr>
        <p:txBody>
          <a:bodyPr wrap="square" rtlCol="0">
            <a:spAutoFit/>
          </a:bodyPr>
          <a:lstStyle/>
          <a:p>
            <a:r>
              <a:rPr lang="en-US" sz="2800" dirty="0">
                <a:solidFill>
                  <a:srgbClr val="002060"/>
                </a:solidFill>
                <a:cs typeface="Arial" pitchFamily="34" charset="0"/>
              </a:rPr>
              <a:t>Processes </a:t>
            </a:r>
          </a:p>
          <a:p>
            <a:r>
              <a:rPr lang="en-US" sz="2000" dirty="0">
                <a:solidFill>
                  <a:srgbClr val="002060"/>
                </a:solidFill>
                <a:cs typeface="Arial" pitchFamily="34" charset="0"/>
              </a:rPr>
              <a:t>E.g., the number of therapy sessions, duration of sessions, length of stay</a:t>
            </a:r>
          </a:p>
          <a:p>
            <a:endParaRPr lang="en-US" sz="2800" dirty="0">
              <a:solidFill>
                <a:srgbClr val="002060"/>
              </a:solidFill>
              <a:cs typeface="Arial" pitchFamily="34" charset="0"/>
            </a:endParaRPr>
          </a:p>
          <a:p>
            <a:endParaRPr lang="en-US" sz="2800" dirty="0">
              <a:solidFill>
                <a:srgbClr val="002060"/>
              </a:solidFill>
              <a:cs typeface="Arial" pitchFamily="34" charset="0"/>
            </a:endParaRPr>
          </a:p>
          <a:p>
            <a:endParaRPr lang="en-US" sz="2800" dirty="0">
              <a:solidFill>
                <a:srgbClr val="002060"/>
              </a:solidFill>
              <a:cs typeface="Arial" pitchFamily="34" charset="0"/>
            </a:endParaRPr>
          </a:p>
          <a:p>
            <a:endParaRPr lang="en-US" sz="2800" dirty="0">
              <a:solidFill>
                <a:srgbClr val="002060"/>
              </a:solidFill>
              <a:cs typeface="Arial" pitchFamily="34" charset="0"/>
            </a:endParaRPr>
          </a:p>
          <a:p>
            <a:r>
              <a:rPr lang="en-US" sz="2800" dirty="0">
                <a:solidFill>
                  <a:srgbClr val="002060"/>
                </a:solidFill>
                <a:cs typeface="Arial" pitchFamily="34" charset="0"/>
              </a:rPr>
              <a:t>Outcomes</a:t>
            </a:r>
          </a:p>
          <a:p>
            <a:r>
              <a:rPr lang="en-US" sz="2000" dirty="0">
                <a:solidFill>
                  <a:srgbClr val="002060"/>
                </a:solidFill>
                <a:cs typeface="Arial" pitchFamily="34" charset="0"/>
              </a:rPr>
              <a:t>E.g., function, muscle power, sensory deficit, cognitive impairment, movement velocity </a:t>
            </a:r>
          </a:p>
        </p:txBody>
      </p:sp>
      <p:sp>
        <p:nvSpPr>
          <p:cNvPr id="2" name="TextBox 1"/>
          <p:cNvSpPr txBox="1"/>
          <p:nvPr/>
        </p:nvSpPr>
        <p:spPr>
          <a:xfrm>
            <a:off x="1153545" y="3302998"/>
            <a:ext cx="1534886" cy="523220"/>
          </a:xfrm>
          <a:prstGeom prst="rect">
            <a:avLst/>
          </a:prstGeom>
          <a:noFill/>
        </p:spPr>
        <p:txBody>
          <a:bodyPr wrap="square" rtlCol="1">
            <a:spAutoFit/>
          </a:bodyPr>
          <a:lstStyle/>
          <a:p>
            <a:endParaRPr lang="he-IL" sz="2800" dirty="0">
              <a:solidFill>
                <a:srgbClr val="002060"/>
              </a:solidFill>
            </a:endParaRPr>
          </a:p>
        </p:txBody>
      </p:sp>
      <p:pic>
        <p:nvPicPr>
          <p:cNvPr id="7" name="Picture 6" descr="A picture containing table, holding, sitting, pot&#10;&#10;Description automatically generated">
            <a:extLst>
              <a:ext uri="{FF2B5EF4-FFF2-40B4-BE49-F238E27FC236}">
                <a16:creationId xmlns:a16="http://schemas.microsoft.com/office/drawing/2014/main" xmlns="" id="{F07BB479-7F25-4A91-8EC4-70FF2ED239CA}"/>
              </a:ext>
            </a:extLst>
          </p:cNvPr>
          <p:cNvPicPr>
            <a:picLocks noChangeAspect="1"/>
          </p:cNvPicPr>
          <p:nvPr/>
        </p:nvPicPr>
        <p:blipFill rotWithShape="1">
          <a:blip r:embed="rId4"/>
          <a:srcRect t="-1164" b="10824"/>
          <a:stretch/>
        </p:blipFill>
        <p:spPr>
          <a:xfrm>
            <a:off x="681285" y="3936487"/>
            <a:ext cx="2085975" cy="2257528"/>
          </a:xfrm>
          <a:prstGeom prst="rect">
            <a:avLst/>
          </a:prstGeom>
        </p:spPr>
      </p:pic>
      <p:pic>
        <p:nvPicPr>
          <p:cNvPr id="1026" name="Picture 2" descr="תוצאת תמונה עבור length of stay">
            <a:extLst>
              <a:ext uri="{FF2B5EF4-FFF2-40B4-BE49-F238E27FC236}">
                <a16:creationId xmlns:a16="http://schemas.microsoft.com/office/drawing/2014/main" xmlns="" id="{EA43CC88-0862-4441-A2D0-561E8D470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85" y="1690603"/>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p:nvPr/>
        </p:nvPicPr>
        <p:blipFill rotWithShape="1">
          <a:blip r:embed="rId6"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22452"/>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672" y="1198079"/>
            <a:ext cx="11088210" cy="4616648"/>
          </a:xfrm>
          <a:prstGeom prst="rect">
            <a:avLst/>
          </a:prstGeom>
          <a:noFill/>
        </p:spPr>
        <p:txBody>
          <a:bodyPr wrap="square" rtlCol="0">
            <a:spAutoFit/>
          </a:bodyPr>
          <a:lstStyle/>
          <a:p>
            <a:pPr>
              <a:lnSpc>
                <a:spcPct val="150000"/>
              </a:lnSpc>
            </a:pPr>
            <a:r>
              <a:rPr lang="en-US" sz="2800" dirty="0">
                <a:solidFill>
                  <a:srgbClr val="002060"/>
                </a:solidFill>
                <a:cs typeface="Arial" pitchFamily="34" charset="0"/>
              </a:rPr>
              <a:t>Outcomes are influenced not only by the above-mentioned factors but also by other factors over which we have no control, such as:</a:t>
            </a:r>
          </a:p>
          <a:p>
            <a:pPr>
              <a:lnSpc>
                <a:spcPct val="150000"/>
              </a:lnSpc>
              <a:buFont typeface="Arial" pitchFamily="34" charset="0"/>
              <a:buChar char="•"/>
            </a:pPr>
            <a:r>
              <a:rPr lang="en-US" sz="2800" dirty="0">
                <a:solidFill>
                  <a:srgbClr val="002060"/>
                </a:solidFill>
                <a:cs typeface="Arial" pitchFamily="34" charset="0"/>
              </a:rPr>
              <a:t> Age</a:t>
            </a:r>
          </a:p>
          <a:p>
            <a:pPr>
              <a:lnSpc>
                <a:spcPct val="150000"/>
              </a:lnSpc>
              <a:buFont typeface="Arial" pitchFamily="34" charset="0"/>
              <a:buChar char="•"/>
            </a:pPr>
            <a:r>
              <a:rPr lang="en-US" sz="2800" dirty="0">
                <a:solidFill>
                  <a:srgbClr val="002060"/>
                </a:solidFill>
                <a:cs typeface="Arial" pitchFamily="34" charset="0"/>
              </a:rPr>
              <a:t> Gender</a:t>
            </a:r>
          </a:p>
          <a:p>
            <a:pPr>
              <a:lnSpc>
                <a:spcPct val="150000"/>
              </a:lnSpc>
              <a:buFont typeface="Arial" pitchFamily="34" charset="0"/>
              <a:buChar char="•"/>
            </a:pPr>
            <a:r>
              <a:rPr lang="en-US" sz="2800" dirty="0">
                <a:solidFill>
                  <a:srgbClr val="002060"/>
                </a:solidFill>
                <a:cs typeface="Arial" pitchFamily="34" charset="0"/>
              </a:rPr>
              <a:t> Comorbidities</a:t>
            </a:r>
          </a:p>
          <a:p>
            <a:pPr>
              <a:lnSpc>
                <a:spcPct val="150000"/>
              </a:lnSpc>
              <a:buFont typeface="Arial" pitchFamily="34" charset="0"/>
              <a:buChar char="•"/>
            </a:pPr>
            <a:r>
              <a:rPr lang="en-US" sz="2800" dirty="0">
                <a:solidFill>
                  <a:srgbClr val="002060"/>
                </a:solidFill>
                <a:cs typeface="Arial" pitchFamily="34" charset="0"/>
              </a:rPr>
              <a:t> Mental state </a:t>
            </a:r>
          </a:p>
          <a:p>
            <a:pPr>
              <a:lnSpc>
                <a:spcPct val="150000"/>
              </a:lnSpc>
              <a:buFont typeface="Arial" pitchFamily="34" charset="0"/>
              <a:buChar char="•"/>
            </a:pPr>
            <a:r>
              <a:rPr lang="en-US" sz="2800" dirty="0">
                <a:solidFill>
                  <a:srgbClr val="002060"/>
                </a:solidFill>
                <a:cs typeface="Arial" pitchFamily="34" charset="0"/>
              </a:rPr>
              <a:t> Environmental factors</a:t>
            </a:r>
          </a:p>
        </p:txBody>
      </p:sp>
      <p:sp>
        <p:nvSpPr>
          <p:cNvPr id="7" name="TextBox 6">
            <a:extLst>
              <a:ext uri="{FF2B5EF4-FFF2-40B4-BE49-F238E27FC236}">
                <a16:creationId xmlns:a16="http://schemas.microsoft.com/office/drawing/2014/main" xmlns="" id="{6A184E14-1ECF-41AA-860E-0D2763855498}"/>
              </a:ext>
            </a:extLst>
          </p:cNvPr>
          <p:cNvSpPr txBox="1"/>
          <p:nvPr/>
        </p:nvSpPr>
        <p:spPr>
          <a:xfrm>
            <a:off x="682662" y="606048"/>
            <a:ext cx="9144000" cy="646331"/>
          </a:xfrm>
          <a:prstGeom prst="rect">
            <a:avLst/>
          </a:prstGeom>
          <a:noFill/>
        </p:spPr>
        <p:txBody>
          <a:bodyPr wrap="square" rtlCol="0">
            <a:spAutoFit/>
          </a:bodyPr>
          <a:lstStyle/>
          <a:p>
            <a:r>
              <a:rPr lang="en-US" sz="3600" b="1" dirty="0">
                <a:solidFill>
                  <a:srgbClr val="002060"/>
                </a:solidFill>
                <a:cs typeface="Arial" pitchFamily="34" charset="0"/>
              </a:rPr>
              <a:t>What Affects Outcomes?</a:t>
            </a:r>
          </a:p>
        </p:txBody>
      </p:sp>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15364"/>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4" y="1175168"/>
            <a:ext cx="11088210" cy="4862870"/>
          </a:xfrm>
          <a:prstGeom prst="rect">
            <a:avLst/>
          </a:prstGeom>
          <a:noFill/>
        </p:spPr>
        <p:txBody>
          <a:bodyPr wrap="square" rtlCol="0">
            <a:spAutoFit/>
          </a:bodyPr>
          <a:lstStyle/>
          <a:p>
            <a:r>
              <a:rPr lang="en-US" sz="2800" b="1" dirty="0">
                <a:solidFill>
                  <a:srgbClr val="002060"/>
                </a:solidFill>
                <a:cs typeface="Arial" pitchFamily="34" charset="0"/>
              </a:rPr>
              <a:t>What Characterizes Measurements that Reflect the Achievements of Treatment?  </a:t>
            </a:r>
          </a:p>
          <a:p>
            <a:pPr>
              <a:lnSpc>
                <a:spcPct val="150000"/>
              </a:lnSpc>
            </a:pPr>
            <a:endParaRPr lang="en-US" sz="2000" b="1" dirty="0">
              <a:solidFill>
                <a:srgbClr val="002060"/>
              </a:solidFill>
            </a:endParaRPr>
          </a:p>
          <a:p>
            <a:pPr>
              <a:buFont typeface="Arial" pitchFamily="34" charset="0"/>
              <a:buChar char="•"/>
            </a:pPr>
            <a:r>
              <a:rPr lang="en-US" sz="2800" dirty="0">
                <a:solidFill>
                  <a:srgbClr val="002060"/>
                </a:solidFill>
                <a:cs typeface="Arial" pitchFamily="34" charset="0"/>
              </a:rPr>
              <a:t> D</a:t>
            </a:r>
            <a:r>
              <a:rPr lang="en-US" sz="2800" dirty="0">
                <a:solidFill>
                  <a:srgbClr val="002060"/>
                </a:solidFill>
              </a:rPr>
              <a:t>emonstrate the change in the patient’s outcome </a:t>
            </a:r>
            <a:endParaRPr lang="en-US" sz="2800" dirty="0">
              <a:solidFill>
                <a:srgbClr val="002060"/>
              </a:solidFill>
              <a:cs typeface="Arial" pitchFamily="34" charset="0"/>
            </a:endParaRPr>
          </a:p>
          <a:p>
            <a:pPr>
              <a:buFont typeface="Arial" pitchFamily="34" charset="0"/>
              <a:buChar char="•"/>
            </a:pPr>
            <a:endParaRPr lang="en-US" sz="2800" dirty="0">
              <a:solidFill>
                <a:srgbClr val="002060"/>
              </a:solidFill>
              <a:cs typeface="Arial" pitchFamily="34" charset="0"/>
            </a:endParaRPr>
          </a:p>
          <a:p>
            <a:pPr>
              <a:buFont typeface="Arial" pitchFamily="34" charset="0"/>
              <a:buChar char="•"/>
            </a:pPr>
            <a:r>
              <a:rPr lang="en-US" sz="2800" dirty="0">
                <a:solidFill>
                  <a:srgbClr val="002060"/>
                </a:solidFill>
                <a:cs typeface="Arial" pitchFamily="34" charset="0"/>
              </a:rPr>
              <a:t> Differentiate the contribution of treatment to the patient’s </a:t>
            </a:r>
          </a:p>
          <a:p>
            <a:r>
              <a:rPr lang="en-US" sz="2800" dirty="0">
                <a:solidFill>
                  <a:srgbClr val="002060"/>
                </a:solidFill>
                <a:cs typeface="Arial" pitchFamily="34" charset="0"/>
              </a:rPr>
              <a:t>  condition in a certain domain from other affecting factors</a:t>
            </a:r>
          </a:p>
          <a:p>
            <a:pPr>
              <a:buFont typeface="Arial" pitchFamily="34" charset="0"/>
              <a:buChar char="•"/>
            </a:pPr>
            <a:endParaRPr lang="en-US" sz="2800" dirty="0">
              <a:solidFill>
                <a:srgbClr val="002060"/>
              </a:solidFill>
              <a:cs typeface="Arial" pitchFamily="34" charset="0"/>
            </a:endParaRPr>
          </a:p>
          <a:p>
            <a:pPr>
              <a:buFont typeface="Arial" pitchFamily="34" charset="0"/>
              <a:buChar char="•"/>
            </a:pPr>
            <a:r>
              <a:rPr lang="en-US" sz="2800" dirty="0">
                <a:solidFill>
                  <a:srgbClr val="002060"/>
                </a:solidFill>
                <a:cs typeface="Arial" pitchFamily="34" charset="0"/>
              </a:rPr>
              <a:t> Reflect the contribution of treatment to a patient or to a group of patients</a:t>
            </a:r>
            <a:br>
              <a:rPr lang="en-US" sz="2800" dirty="0">
                <a:solidFill>
                  <a:srgbClr val="002060"/>
                </a:solidFill>
                <a:cs typeface="Arial" pitchFamily="34" charset="0"/>
              </a:rPr>
            </a:br>
            <a:r>
              <a:rPr lang="en-US" sz="2800" dirty="0">
                <a:solidFill>
                  <a:srgbClr val="002060"/>
                </a:solidFill>
                <a:cs typeface="Arial" pitchFamily="34" charset="0"/>
              </a:rPr>
              <a:t>  in a department or hospital</a:t>
            </a:r>
          </a:p>
          <a:p>
            <a:endParaRPr lang="en-US" sz="2800" b="1" dirty="0">
              <a:solidFill>
                <a:srgbClr val="002060"/>
              </a:solidFill>
              <a:cs typeface="Arial" pitchFamily="34" charset="0"/>
            </a:endParaRPr>
          </a:p>
        </p:txBody>
      </p:sp>
      <p:sp>
        <p:nvSpPr>
          <p:cNvPr id="7" name="מלבן 6"/>
          <p:cNvSpPr/>
          <p:nvPr/>
        </p:nvSpPr>
        <p:spPr>
          <a:xfrm>
            <a:off x="2688431" y="2614150"/>
            <a:ext cx="6890538" cy="369332"/>
          </a:xfrm>
          <a:prstGeom prst="rect">
            <a:avLst/>
          </a:prstGeom>
        </p:spPr>
        <p:txBody>
          <a:bodyPr wrap="square">
            <a:spAutoFit/>
          </a:bodyPr>
          <a:lstStyle/>
          <a:p>
            <a:endParaRPr lang="en-US" sz="1800" b="1" dirty="0">
              <a:solidFill>
                <a:srgbClr val="7030A0"/>
              </a:solidFill>
              <a:latin typeface="Arial" pitchFamily="34" charset="0"/>
              <a:cs typeface="Arial" pitchFamily="34" charset="0"/>
            </a:endParaRPr>
          </a:p>
        </p:txBody>
      </p:sp>
      <p:pic>
        <p:nvPicPr>
          <p:cNvPr id="9" name="Picture 6" descr="BS02064_"/>
          <p:cNvPicPr>
            <a:picLocks noChangeAspect="1" noChangeArrowheads="1"/>
          </p:cNvPicPr>
          <p:nvPr/>
        </p:nvPicPr>
        <p:blipFill>
          <a:blip r:embed="rId4" cstate="print"/>
          <a:srcRect/>
          <a:stretch>
            <a:fillRect/>
          </a:stretch>
        </p:blipFill>
        <p:spPr bwMode="auto">
          <a:xfrm>
            <a:off x="9578969" y="2450097"/>
            <a:ext cx="1853372" cy="1844824"/>
          </a:xfrm>
          <a:prstGeom prst="rect">
            <a:avLst/>
          </a:prstGeom>
          <a:noFill/>
        </p:spPr>
      </p:pic>
      <p:pic>
        <p:nvPicPr>
          <p:cNvPr id="8"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114300" y="0"/>
            <a:ext cx="12192000" cy="6858000"/>
          </a:xfrm>
          <a:prstGeom prst="rect">
            <a:avLst/>
          </a:prstGeom>
        </p:spPr>
      </p:pic>
      <p:sp>
        <p:nvSpPr>
          <p:cNvPr id="7" name="מלבן 6"/>
          <p:cNvSpPr/>
          <p:nvPr/>
        </p:nvSpPr>
        <p:spPr>
          <a:xfrm>
            <a:off x="334724" y="2364617"/>
            <a:ext cx="8948602" cy="5196166"/>
          </a:xfrm>
          <a:prstGeom prst="rect">
            <a:avLst/>
          </a:prstGeom>
        </p:spPr>
        <p:txBody>
          <a:bodyPr wrap="square">
            <a:spAutoFit/>
          </a:bodyPr>
          <a:lstStyle/>
          <a:p>
            <a:pPr>
              <a:lnSpc>
                <a:spcPct val="150000"/>
              </a:lnSpc>
            </a:pPr>
            <a:r>
              <a:rPr lang="en-US" sz="2800" dirty="0">
                <a:solidFill>
                  <a:srgbClr val="002060"/>
                </a:solidFill>
                <a:cs typeface="Arial" pitchFamily="34" charset="0"/>
              </a:rPr>
              <a:t>Representing each measured value (</a:t>
            </a:r>
            <a:r>
              <a:rPr lang="en-US" sz="2800" b="1" dirty="0">
                <a:solidFill>
                  <a:srgbClr val="002060"/>
                </a:solidFill>
                <a:cs typeface="Arial" pitchFamily="34" charset="0"/>
              </a:rPr>
              <a:t>a</a:t>
            </a:r>
            <a:r>
              <a:rPr lang="en-US" sz="2800" dirty="0">
                <a:solidFill>
                  <a:srgbClr val="002060"/>
                </a:solidFill>
                <a:cs typeface="Arial" pitchFamily="34" charset="0"/>
              </a:rPr>
              <a:t>) as a fraction of its possible maximum (</a:t>
            </a:r>
            <a:r>
              <a:rPr lang="en-US" sz="2800" b="1" dirty="0">
                <a:solidFill>
                  <a:srgbClr val="002060"/>
                </a:solidFill>
                <a:cs typeface="Arial" pitchFamily="34" charset="0"/>
              </a:rPr>
              <a:t>c</a:t>
            </a:r>
            <a:r>
              <a:rPr lang="en-US" sz="2800" dirty="0">
                <a:solidFill>
                  <a:srgbClr val="002060"/>
                </a:solidFill>
                <a:cs typeface="Arial" pitchFamily="34" charset="0"/>
              </a:rPr>
              <a:t>) for a given affecting factor (</a:t>
            </a:r>
            <a:r>
              <a:rPr lang="en-US" sz="2800" b="1" dirty="0">
                <a:solidFill>
                  <a:srgbClr val="002060"/>
                </a:solidFill>
                <a:cs typeface="Arial" pitchFamily="34" charset="0"/>
              </a:rPr>
              <a:t>b</a:t>
            </a:r>
            <a:r>
              <a:rPr lang="en-US" sz="2800" dirty="0">
                <a:solidFill>
                  <a:srgbClr val="002060"/>
                </a:solidFill>
                <a:cs typeface="Arial" pitchFamily="34" charset="0"/>
              </a:rPr>
              <a:t>) enables us to isolate it from that affecting factor.</a:t>
            </a:r>
            <a:endParaRPr lang="en-US" sz="2800" b="1" dirty="0">
              <a:solidFill>
                <a:srgbClr val="002060"/>
              </a:solidFill>
              <a:cs typeface="Arial" pitchFamily="34" charset="0"/>
            </a:endParaRPr>
          </a:p>
          <a:p>
            <a:pPr algn="ctr">
              <a:lnSpc>
                <a:spcPct val="150000"/>
              </a:lnSpc>
            </a:pPr>
            <a:r>
              <a:rPr lang="en-US" sz="2800" dirty="0">
                <a:solidFill>
                  <a:srgbClr val="002060"/>
                </a:solidFill>
                <a:cs typeface="Arial" pitchFamily="34" charset="0"/>
              </a:rPr>
              <a:t> </a:t>
            </a:r>
          </a:p>
          <a:p>
            <a:pPr algn="ctr">
              <a:lnSpc>
                <a:spcPct val="150000"/>
              </a:lnSpc>
            </a:pPr>
            <a:endParaRPr lang="en-US" sz="2800" dirty="0">
              <a:solidFill>
                <a:srgbClr val="002060"/>
              </a:solidFill>
              <a:cs typeface="Arial" pitchFamily="34" charset="0"/>
            </a:endParaRPr>
          </a:p>
          <a:p>
            <a:pPr algn="ctr">
              <a:lnSpc>
                <a:spcPct val="150000"/>
              </a:lnSpc>
            </a:pPr>
            <a:endParaRPr lang="en-US" sz="2800" dirty="0">
              <a:solidFill>
                <a:srgbClr val="002060"/>
              </a:solidFill>
              <a:cs typeface="Arial" pitchFamily="34" charset="0"/>
            </a:endParaRPr>
          </a:p>
          <a:p>
            <a:pPr algn="ctr">
              <a:lnSpc>
                <a:spcPct val="150000"/>
              </a:lnSpc>
            </a:pPr>
            <a:r>
              <a:rPr lang="en-US" sz="2800" dirty="0">
                <a:solidFill>
                  <a:srgbClr val="002060"/>
                </a:solidFill>
                <a:cs typeface="Arial" pitchFamily="34" charset="0"/>
              </a:rPr>
              <a:t>   </a:t>
            </a:r>
          </a:p>
          <a:p>
            <a:pPr algn="ctr">
              <a:lnSpc>
                <a:spcPct val="150000"/>
              </a:lnSpc>
            </a:pPr>
            <a:endParaRPr lang="en-US" sz="2800" dirty="0">
              <a:solidFill>
                <a:srgbClr val="002060"/>
              </a:solidFill>
              <a:cs typeface="Arial" pitchFamily="34" charset="0"/>
            </a:endParaRPr>
          </a:p>
        </p:txBody>
      </p:sp>
      <p:sp>
        <p:nvSpPr>
          <p:cNvPr id="11" name="TextBox 10">
            <a:extLst>
              <a:ext uri="{FF2B5EF4-FFF2-40B4-BE49-F238E27FC236}">
                <a16:creationId xmlns:a16="http://schemas.microsoft.com/office/drawing/2014/main" xmlns="" id="{B8D80CCC-B471-4BFC-9BA9-01405383A055}"/>
              </a:ext>
            </a:extLst>
          </p:cNvPr>
          <p:cNvSpPr txBox="1"/>
          <p:nvPr/>
        </p:nvSpPr>
        <p:spPr>
          <a:xfrm>
            <a:off x="6164343" y="4082903"/>
            <a:ext cx="800099" cy="646331"/>
          </a:xfrm>
          <a:prstGeom prst="rect">
            <a:avLst/>
          </a:prstGeom>
          <a:noFill/>
        </p:spPr>
        <p:txBody>
          <a:bodyPr wrap="square" rtlCol="1">
            <a:spAutoFit/>
          </a:bodyPr>
          <a:lstStyle/>
          <a:p>
            <a:r>
              <a:rPr lang="en-US" sz="3600" dirty="0">
                <a:solidFill>
                  <a:srgbClr val="002060"/>
                </a:solidFill>
              </a:rPr>
              <a:t>a/c</a:t>
            </a:r>
            <a:endParaRPr lang="he-IL" sz="3600" dirty="0">
              <a:solidFill>
                <a:srgbClr val="002060"/>
              </a:solidFill>
            </a:endParaRPr>
          </a:p>
        </p:txBody>
      </p:sp>
      <p:sp>
        <p:nvSpPr>
          <p:cNvPr id="12" name="מלבן 3">
            <a:extLst>
              <a:ext uri="{FF2B5EF4-FFF2-40B4-BE49-F238E27FC236}">
                <a16:creationId xmlns:a16="http://schemas.microsoft.com/office/drawing/2014/main" xmlns="" id="{BD0AB586-C6C9-4DB4-9230-4D00010394F5}"/>
              </a:ext>
            </a:extLst>
          </p:cNvPr>
          <p:cNvSpPr/>
          <p:nvPr/>
        </p:nvSpPr>
        <p:spPr>
          <a:xfrm>
            <a:off x="3652939" y="4082905"/>
            <a:ext cx="1156086" cy="646331"/>
          </a:xfrm>
          <a:prstGeom prst="rect">
            <a:avLst/>
          </a:prstGeom>
        </p:spPr>
        <p:txBody>
          <a:bodyPr wrap="none">
            <a:spAutoFit/>
          </a:bodyPr>
          <a:lstStyle/>
          <a:p>
            <a:r>
              <a:rPr lang="en-US" sz="2800" dirty="0">
                <a:solidFill>
                  <a:srgbClr val="002060"/>
                </a:solidFill>
              </a:rPr>
              <a:t>(</a:t>
            </a:r>
            <a:r>
              <a:rPr lang="en-US" sz="3600" dirty="0">
                <a:solidFill>
                  <a:srgbClr val="002060"/>
                </a:solidFill>
              </a:rPr>
              <a:t>a</a:t>
            </a:r>
            <a:r>
              <a:rPr lang="en-US" sz="2800" dirty="0">
                <a:solidFill>
                  <a:srgbClr val="002060"/>
                </a:solidFill>
              </a:rPr>
              <a:t>X</a:t>
            </a:r>
            <a:r>
              <a:rPr lang="en-US" sz="3600" dirty="0">
                <a:solidFill>
                  <a:srgbClr val="002060"/>
                </a:solidFill>
              </a:rPr>
              <a:t>b</a:t>
            </a:r>
            <a:r>
              <a:rPr lang="en-US" sz="2800" dirty="0">
                <a:solidFill>
                  <a:srgbClr val="002060"/>
                </a:solidFill>
              </a:rPr>
              <a:t>)</a:t>
            </a:r>
            <a:r>
              <a:rPr lang="en-US" sz="3600" dirty="0">
                <a:solidFill>
                  <a:srgbClr val="002060"/>
                </a:solidFill>
              </a:rPr>
              <a:t> </a:t>
            </a:r>
            <a:endParaRPr lang="he-IL" sz="3600" dirty="0">
              <a:solidFill>
                <a:srgbClr val="002060"/>
              </a:solidFill>
            </a:endParaRPr>
          </a:p>
        </p:txBody>
      </p:sp>
      <p:sp>
        <p:nvSpPr>
          <p:cNvPr id="13" name="מלבן 6">
            <a:extLst>
              <a:ext uri="{FF2B5EF4-FFF2-40B4-BE49-F238E27FC236}">
                <a16:creationId xmlns:a16="http://schemas.microsoft.com/office/drawing/2014/main" xmlns="" id="{87209321-F653-4E22-9529-2634DDBDBBD9}"/>
              </a:ext>
            </a:extLst>
          </p:cNvPr>
          <p:cNvSpPr/>
          <p:nvPr/>
        </p:nvSpPr>
        <p:spPr>
          <a:xfrm>
            <a:off x="4677575" y="4051571"/>
            <a:ext cx="375341" cy="646331"/>
          </a:xfrm>
          <a:prstGeom prst="rect">
            <a:avLst/>
          </a:prstGeom>
        </p:spPr>
        <p:txBody>
          <a:bodyPr wrap="square">
            <a:spAutoFit/>
          </a:bodyPr>
          <a:lstStyle/>
          <a:p>
            <a:r>
              <a:rPr lang="en-US" sz="3600" dirty="0">
                <a:solidFill>
                  <a:srgbClr val="002060"/>
                </a:solidFill>
              </a:rPr>
              <a:t>/</a:t>
            </a:r>
            <a:endParaRPr lang="he-IL" sz="3600" dirty="0">
              <a:solidFill>
                <a:srgbClr val="002060"/>
              </a:solidFill>
            </a:endParaRPr>
          </a:p>
        </p:txBody>
      </p:sp>
      <p:sp>
        <p:nvSpPr>
          <p:cNvPr id="14" name="מלבן 7">
            <a:extLst>
              <a:ext uri="{FF2B5EF4-FFF2-40B4-BE49-F238E27FC236}">
                <a16:creationId xmlns:a16="http://schemas.microsoft.com/office/drawing/2014/main" xmlns="" id="{87812B75-6FF8-4A6D-86E7-B1D69FB3AED3}"/>
              </a:ext>
            </a:extLst>
          </p:cNvPr>
          <p:cNvSpPr/>
          <p:nvPr/>
        </p:nvSpPr>
        <p:spPr>
          <a:xfrm>
            <a:off x="4921465" y="4082904"/>
            <a:ext cx="1130438" cy="646331"/>
          </a:xfrm>
          <a:prstGeom prst="rect">
            <a:avLst/>
          </a:prstGeom>
        </p:spPr>
        <p:txBody>
          <a:bodyPr wrap="none">
            <a:spAutoFit/>
          </a:bodyPr>
          <a:lstStyle/>
          <a:p>
            <a:r>
              <a:rPr lang="en-US" sz="2800" dirty="0">
                <a:solidFill>
                  <a:srgbClr val="002060"/>
                </a:solidFill>
              </a:rPr>
              <a:t>(</a:t>
            </a:r>
            <a:r>
              <a:rPr lang="en-US" sz="3600" dirty="0">
                <a:solidFill>
                  <a:srgbClr val="002060"/>
                </a:solidFill>
              </a:rPr>
              <a:t>c</a:t>
            </a:r>
            <a:r>
              <a:rPr lang="en-US" sz="2800" dirty="0">
                <a:solidFill>
                  <a:srgbClr val="002060"/>
                </a:solidFill>
              </a:rPr>
              <a:t>X</a:t>
            </a:r>
            <a:r>
              <a:rPr lang="en-US" sz="3600" dirty="0">
                <a:solidFill>
                  <a:srgbClr val="002060"/>
                </a:solidFill>
              </a:rPr>
              <a:t>b</a:t>
            </a:r>
            <a:r>
              <a:rPr lang="en-US" sz="2800" dirty="0">
                <a:solidFill>
                  <a:srgbClr val="002060"/>
                </a:solidFill>
              </a:rPr>
              <a:t>)</a:t>
            </a:r>
            <a:r>
              <a:rPr lang="en-US" sz="3600" dirty="0">
                <a:solidFill>
                  <a:srgbClr val="002060"/>
                </a:solidFill>
              </a:rPr>
              <a:t> </a:t>
            </a:r>
            <a:endParaRPr lang="he-IL" sz="3600" dirty="0">
              <a:solidFill>
                <a:srgbClr val="002060"/>
              </a:solidFill>
            </a:endParaRPr>
          </a:p>
        </p:txBody>
      </p:sp>
      <p:sp>
        <p:nvSpPr>
          <p:cNvPr id="15" name="Rectangle 14">
            <a:extLst>
              <a:ext uri="{FF2B5EF4-FFF2-40B4-BE49-F238E27FC236}">
                <a16:creationId xmlns:a16="http://schemas.microsoft.com/office/drawing/2014/main" xmlns="" id="{1676EA84-9B14-47DF-9F0D-1E10660145F7}"/>
              </a:ext>
            </a:extLst>
          </p:cNvPr>
          <p:cNvSpPr/>
          <p:nvPr/>
        </p:nvSpPr>
        <p:spPr>
          <a:xfrm>
            <a:off x="5869802" y="4205874"/>
            <a:ext cx="364202" cy="523220"/>
          </a:xfrm>
          <a:prstGeom prst="rect">
            <a:avLst/>
          </a:prstGeom>
        </p:spPr>
        <p:txBody>
          <a:bodyPr wrap="none">
            <a:spAutoFit/>
          </a:bodyPr>
          <a:lstStyle/>
          <a:p>
            <a:r>
              <a:rPr lang="en-US" sz="2800" dirty="0">
                <a:solidFill>
                  <a:srgbClr val="002060"/>
                </a:solidFill>
              </a:rPr>
              <a:t>=</a:t>
            </a:r>
            <a:endParaRPr lang="he-IL" sz="2800" dirty="0">
              <a:solidFill>
                <a:srgbClr val="002060"/>
              </a:solidFill>
            </a:endParaRPr>
          </a:p>
        </p:txBody>
      </p:sp>
      <p:sp>
        <p:nvSpPr>
          <p:cNvPr id="2" name="TextBox 1">
            <a:extLst>
              <a:ext uri="{FF2B5EF4-FFF2-40B4-BE49-F238E27FC236}">
                <a16:creationId xmlns:a16="http://schemas.microsoft.com/office/drawing/2014/main" xmlns="" id="{841F453E-A11D-43F4-BD2F-D841DAEC0DEE}"/>
              </a:ext>
            </a:extLst>
          </p:cNvPr>
          <p:cNvSpPr txBox="1"/>
          <p:nvPr/>
        </p:nvSpPr>
        <p:spPr>
          <a:xfrm>
            <a:off x="1219200" y="1013460"/>
            <a:ext cx="8466722" cy="954107"/>
          </a:xfrm>
          <a:prstGeom prst="rect">
            <a:avLst/>
          </a:prstGeom>
          <a:noFill/>
        </p:spPr>
        <p:txBody>
          <a:bodyPr wrap="square" rtlCol="0">
            <a:spAutoFit/>
          </a:bodyPr>
          <a:lstStyle/>
          <a:p>
            <a:r>
              <a:rPr lang="en-US" sz="2800" b="1" dirty="0">
                <a:solidFill>
                  <a:srgbClr val="002060"/>
                </a:solidFill>
              </a:rPr>
              <a:t>How to Eliminate Factors Affecting Outcome other than Treatment?</a:t>
            </a:r>
          </a:p>
        </p:txBody>
      </p:sp>
      <p:pic>
        <p:nvPicPr>
          <p:cNvPr id="16"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900157"/>
            <a:ext cx="2752164" cy="996751"/>
          </a:xfrm>
          <a:prstGeom prst="rect">
            <a:avLst/>
          </a:prstGeom>
          <a:noFill/>
          <a:ln>
            <a:noFill/>
          </a:ln>
          <a:extLst>
            <a:ext uri="{53640926-AAD7-44D8-BBD7-CCE9431645EC}">
              <a14:shadowObscured xmlns:a14="http://schemas.microsoft.com/office/drawing/2010/main"/>
            </a:ext>
          </a:extLst>
        </p:spPr>
      </p:pic>
      <p:pic>
        <p:nvPicPr>
          <p:cNvPr id="1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90015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884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437594" y="507751"/>
            <a:ext cx="11088210" cy="5909310"/>
          </a:xfrm>
          <a:prstGeom prst="rect">
            <a:avLst/>
          </a:prstGeom>
          <a:noFill/>
        </p:spPr>
        <p:txBody>
          <a:bodyPr wrap="square" rtlCol="0">
            <a:spAutoFit/>
          </a:bodyPr>
          <a:lstStyle/>
          <a:p>
            <a:pPr>
              <a:lnSpc>
                <a:spcPct val="150000"/>
              </a:lnSpc>
            </a:pPr>
            <a:r>
              <a:rPr lang="en-US" sz="2800" b="1" spc="-100" dirty="0">
                <a:solidFill>
                  <a:srgbClr val="002060"/>
                </a:solidFill>
                <a:cs typeface="Arial" pitchFamily="34" charset="0"/>
              </a:rPr>
              <a:t>The spinal cord injury ability realization measurement index (SCI-ARMI)</a:t>
            </a:r>
          </a:p>
          <a:p>
            <a:pPr>
              <a:lnSpc>
                <a:spcPct val="150000"/>
              </a:lnSpc>
            </a:pPr>
            <a:r>
              <a:rPr lang="en-US" sz="2800" dirty="0">
                <a:solidFill>
                  <a:srgbClr val="002060"/>
                </a:solidFill>
                <a:cs typeface="Arial" pitchFamily="34" charset="0"/>
              </a:rPr>
              <a:t>is an instrument developed to measure the realization of </a:t>
            </a:r>
            <a:r>
              <a:rPr lang="en-US" sz="2800" dirty="0">
                <a:solidFill>
                  <a:srgbClr val="002060"/>
                </a:solidFill>
                <a:latin typeface="Calibri" pitchFamily="34" charset="0"/>
              </a:rPr>
              <a:t>the</a:t>
            </a:r>
            <a:r>
              <a:rPr lang="en-US" sz="2800" dirty="0">
                <a:solidFill>
                  <a:srgbClr val="002060"/>
                </a:solidFill>
                <a:cs typeface="Arial" pitchFamily="34" charset="0"/>
              </a:rPr>
              <a:t> patient’s functional potential. </a:t>
            </a:r>
          </a:p>
          <a:p>
            <a:pPr>
              <a:lnSpc>
                <a:spcPct val="150000"/>
              </a:lnSpc>
            </a:pPr>
            <a:r>
              <a:rPr lang="en-US" sz="2800" dirty="0">
                <a:solidFill>
                  <a:srgbClr val="002060"/>
                </a:solidFill>
                <a:cs typeface="Arial" pitchFamily="34" charset="0"/>
              </a:rPr>
              <a:t>It is a measure for the assessment of disability, weighted for neurological deficit, in patients with spinal cord injury. </a:t>
            </a:r>
          </a:p>
          <a:p>
            <a:pPr>
              <a:lnSpc>
                <a:spcPct val="150000"/>
              </a:lnSpc>
            </a:pPr>
            <a:endParaRPr lang="en-US" sz="2800" b="1" dirty="0">
              <a:solidFill>
                <a:srgbClr val="002060"/>
              </a:solidFill>
              <a:cs typeface="Arial" pitchFamily="34" charset="0"/>
            </a:endParaRPr>
          </a:p>
          <a:p>
            <a:pPr>
              <a:lnSpc>
                <a:spcPct val="150000"/>
              </a:lnSpc>
            </a:pPr>
            <a:r>
              <a:rPr lang="en-US" sz="2800" b="1" dirty="0">
                <a:solidFill>
                  <a:srgbClr val="002060"/>
                </a:solidFill>
              </a:rPr>
              <a:t>It measures how much of the maximum function possible with a specific neurological impairment the patient achieved. </a:t>
            </a:r>
          </a:p>
          <a:p>
            <a:pPr>
              <a:lnSpc>
                <a:spcPct val="150000"/>
              </a:lnSpc>
            </a:pPr>
            <a:endParaRPr lang="en-US" sz="2800" dirty="0">
              <a:solidFill>
                <a:srgbClr val="002060"/>
              </a:solidFill>
            </a:endParaRP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8531</TotalTime>
  <Words>1005</Words>
  <Application>Microsoft Office PowerPoint</Application>
  <PresentationFormat>מותאם אישית</PresentationFormat>
  <Paragraphs>157</Paragraphs>
  <Slides>25</Slides>
  <Notes>23</Notes>
  <HiddenSlides>0</HiddenSlides>
  <MMClips>0</MMClips>
  <ScaleCrop>false</ScaleCrop>
  <HeadingPairs>
    <vt:vector size="4" baseType="variant">
      <vt:variant>
        <vt:lpstr>ערכת נושא</vt:lpstr>
      </vt:variant>
      <vt:variant>
        <vt:i4>1</vt:i4>
      </vt:variant>
      <vt:variant>
        <vt:lpstr>כותרות שקופיות</vt:lpstr>
      </vt:variant>
      <vt:variant>
        <vt:i4>25</vt:i4>
      </vt:variant>
    </vt:vector>
  </HeadingPairs>
  <TitlesOfParts>
    <vt:vector size="26" baseType="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עמירם כץ</cp:lastModifiedBy>
  <cp:revision>129</cp:revision>
  <dcterms:created xsi:type="dcterms:W3CDTF">2019-07-23T15:12:33Z</dcterms:created>
  <dcterms:modified xsi:type="dcterms:W3CDTF">2020-01-16T17:01:16Z</dcterms:modified>
</cp:coreProperties>
</file>