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58" r:id="rId3"/>
    <p:sldId id="260" r:id="rId4"/>
    <p:sldId id="259" r:id="rId5"/>
    <p:sldId id="261" r:id="rId6"/>
    <p:sldId id="262" r:id="rId7"/>
    <p:sldId id="263" r:id="rId8"/>
    <p:sldId id="264" r:id="rId9"/>
    <p:sldId id="265" r:id="rId10"/>
    <p:sldId id="266" r:id="rId11"/>
    <p:sldId id="267" r:id="rId12"/>
    <p:sldId id="277" r:id="rId13"/>
    <p:sldId id="268" r:id="rId14"/>
    <p:sldId id="269" r:id="rId15"/>
    <p:sldId id="270" r:id="rId16"/>
    <p:sldId id="284" r:id="rId17"/>
    <p:sldId id="285" r:id="rId18"/>
    <p:sldId id="286" r:id="rId19"/>
    <p:sldId id="272" r:id="rId20"/>
    <p:sldId id="273" r:id="rId21"/>
    <p:sldId id="278" r:id="rId22"/>
    <p:sldId id="279" r:id="rId23"/>
    <p:sldId id="288" r:id="rId24"/>
    <p:sldId id="292" r:id="rId25"/>
    <p:sldId id="293" r:id="rId26"/>
    <p:sldId id="294" r:id="rId27"/>
    <p:sldId id="289" r:id="rId28"/>
    <p:sldId id="295" r:id="rId29"/>
    <p:sldId id="274" r:id="rId30"/>
    <p:sldId id="280" r:id="rId31"/>
    <p:sldId id="282" r:id="rId32"/>
    <p:sldId id="283" r:id="rId33"/>
    <p:sldId id="296" r:id="rId34"/>
    <p:sldId id="297" r:id="rId35"/>
    <p:sldId id="298" r:id="rId36"/>
    <p:sldId id="299" r:id="rId37"/>
    <p:sldId id="300" r:id="rId38"/>
    <p:sldId id="301"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698" autoAdjust="0"/>
  </p:normalViewPr>
  <p:slideViewPr>
    <p:cSldViewPr snapToGrid="0" snapToObjects="1">
      <p:cViewPr varScale="1">
        <p:scale>
          <a:sx n="47" d="100"/>
          <a:sy n="47" d="100"/>
        </p:scale>
        <p:origin x="-826"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107A8-2E64-584D-A600-0376A3558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6B1B5E-864D-FF48-BB8C-A6BEC86B7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4CCC4B2-985B-474F-A52F-E5F16780CF14}"/>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5022C5E4-E822-1245-BDFD-B3AE187064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7C1F7ED-9C61-BA4C-8EF8-7A8ED9A7CCE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9548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20AB4-5FAE-834D-A832-949EB0933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4B407D-211D-5E41-B811-E4DAA0AA6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017C91-2EDB-C849-AEF1-79ED32903425}"/>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C70F40FB-9BCF-7B46-A1C3-F7F227F81A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3CF071-E3F9-9A48-8F39-EA3AD16E6C5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9731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8AA44A-CE59-1249-9729-26D617C2AE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C05D57-F83C-7A41-849B-49FF0F09E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8F56EA-13AE-D74C-BFA9-CDC8B5B70FD4}"/>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CA4EFB4C-BD80-514B-BD5B-442FADCD2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F40B279-6779-F84E-A5C0-B1D0B19060F6}"/>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3463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2F73C-1AEC-A64E-9B15-1C7424A73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B4751E0-F59D-A048-BCE6-3195049A8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597A8-6A03-164D-927C-E965FB9A2F2A}"/>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ACD038AA-8A5F-184B-9FA3-DE916F4D79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8A519CD-E3DA-EC44-AD1E-3E9C643EBA18}"/>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67432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AC310-01F9-6A46-986E-822950BE5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9CB09A-2756-2D42-9B64-8491E4629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539550-3DAC-3148-890D-144B8CD0B1DE}"/>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A1DA15D2-527B-D542-8044-57221289FC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518DA14-E877-E74F-BD83-7699F00DF9E7}"/>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79570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044BA-A2B6-6E4D-B657-9E7C45A60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DF9B47-6BA9-B24C-AF48-AA4FBDB8B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277918-C863-794D-9614-BE4224E06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607EEB4-0DD0-FD46-9886-FDFF1951CAE1}"/>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6" name="Footer Placeholder 5">
            <a:extLst>
              <a:ext uri="{FF2B5EF4-FFF2-40B4-BE49-F238E27FC236}">
                <a16:creationId xmlns:a16="http://schemas.microsoft.com/office/drawing/2014/main" xmlns="" id="{D5B91490-D661-694F-8D97-2A9921A7D1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0C780DA-5535-6B41-A188-C64EB60D6B4E}"/>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1081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B7F99-BF69-FB45-9D8E-81E860BC88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C99C383-E0D9-594E-B0AA-4118665E9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A867F80-408B-3043-8A49-225FE0F8A9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8B8F59-1559-0244-8CAA-64A58D3FE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F6FB3BD-7255-0747-B84A-0A18083535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02031E-ACDF-554A-B121-3EB21BB11F10}"/>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8" name="Footer Placeholder 7">
            <a:extLst>
              <a:ext uri="{FF2B5EF4-FFF2-40B4-BE49-F238E27FC236}">
                <a16:creationId xmlns:a16="http://schemas.microsoft.com/office/drawing/2014/main" xmlns="" id="{96A3D9E1-F30E-2940-8200-5C9B41D780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A8A5630-D771-4A4A-8D03-0F0760E1BE56}"/>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9055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00903-1F26-2144-B44E-C90FAD94CD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8F67B47-88CC-144E-A9A5-862E15EF5C45}"/>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4" name="Footer Placeholder 3">
            <a:extLst>
              <a:ext uri="{FF2B5EF4-FFF2-40B4-BE49-F238E27FC236}">
                <a16:creationId xmlns:a16="http://schemas.microsoft.com/office/drawing/2014/main" xmlns="" id="{F6794A9E-1835-2A4F-9868-BEA3D8AEDF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3F21B27-DDDA-EA4F-86F9-75EF7BD3CCE9}"/>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89951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3F2800-CB3F-3D44-B138-7DCCB4B928E2}"/>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3" name="Footer Placeholder 2">
            <a:extLst>
              <a:ext uri="{FF2B5EF4-FFF2-40B4-BE49-F238E27FC236}">
                <a16:creationId xmlns:a16="http://schemas.microsoft.com/office/drawing/2014/main" xmlns="" id="{8F58D2C7-871B-6A46-8D8F-463AF2BF59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548F0CC-40E9-F34F-95D8-2000F7555ED4}"/>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365684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3E5D3-B78D-4E4A-9764-EE2028EE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6EB0F02-A99B-8048-9A55-D0B17C504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391449-7DE6-3B43-8338-E6435F3AA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8796AF-1D96-FF4C-B807-D0F1315F96E0}"/>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6" name="Footer Placeholder 5">
            <a:extLst>
              <a:ext uri="{FF2B5EF4-FFF2-40B4-BE49-F238E27FC236}">
                <a16:creationId xmlns:a16="http://schemas.microsoft.com/office/drawing/2014/main" xmlns="" id="{2EF6CC1C-BB46-8044-9DB5-F00179526A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91AECC9-AE9E-6542-BB70-8C863F461BEE}"/>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72149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5320F-DE44-7F49-8C05-89CEAF48E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597333-747D-7245-9D8C-8DA13C12F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0638B1C-0DD8-3946-9460-B4902C353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F12EF4-B500-A44E-A4DB-19060AB4CDF7}"/>
              </a:ext>
            </a:extLst>
          </p:cNvPr>
          <p:cNvSpPr>
            <a:spLocks noGrp="1"/>
          </p:cNvSpPr>
          <p:nvPr>
            <p:ph type="dt" sz="half" idx="10"/>
          </p:nvPr>
        </p:nvSpPr>
        <p:spPr/>
        <p:txBody>
          <a:bodyPr/>
          <a:lstStyle/>
          <a:p>
            <a:fld id="{1F6D9ADE-775D-4B46-8C25-605C2E57926C}" type="datetimeFigureOut">
              <a:rPr lang="en-US" smtClean="0"/>
              <a:t>1/1/2020</a:t>
            </a:fld>
            <a:endParaRPr lang="en-US" dirty="0"/>
          </a:p>
        </p:txBody>
      </p:sp>
      <p:sp>
        <p:nvSpPr>
          <p:cNvPr id="6" name="Footer Placeholder 5">
            <a:extLst>
              <a:ext uri="{FF2B5EF4-FFF2-40B4-BE49-F238E27FC236}">
                <a16:creationId xmlns:a16="http://schemas.microsoft.com/office/drawing/2014/main" xmlns="" id="{9A6C048E-7C1A-D746-A795-801E5FC602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A1D79AB-BCC7-CE46-B775-7ED2E434EF1D}"/>
              </a:ext>
            </a:extLst>
          </p:cNvPr>
          <p:cNvSpPr>
            <a:spLocks noGrp="1"/>
          </p:cNvSpPr>
          <p:nvPr>
            <p:ph type="sldNum" sz="quarter" idx="12"/>
          </p:nvPr>
        </p:nvSpPr>
        <p:spPr/>
        <p:txBody>
          <a:bodyPr/>
          <a:lstStyle/>
          <a:p>
            <a:fld id="{9193F84F-75A5-3A48-ABEE-B24AE0AA9865}" type="slidenum">
              <a:rPr lang="en-US" smtClean="0"/>
              <a:t>‹#›</a:t>
            </a:fld>
            <a:endParaRPr lang="en-US" dirty="0"/>
          </a:p>
        </p:txBody>
      </p:sp>
    </p:spTree>
    <p:extLst>
      <p:ext uri="{BB962C8B-B14F-4D97-AF65-F5344CB8AC3E}">
        <p14:creationId xmlns:p14="http://schemas.microsoft.com/office/powerpoint/2010/main" val="27065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B54B1D-6B83-584B-9B2E-4689D811C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284999-9CA0-8041-9BCC-3620CECFA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69FA47-E5D2-DE4C-A380-C1EFBD8AD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D9ADE-775D-4B46-8C25-605C2E57926C}" type="datetimeFigureOut">
              <a:rPr lang="en-US" smtClean="0"/>
              <a:t>1/1/2020</a:t>
            </a:fld>
            <a:endParaRPr lang="en-US" dirty="0"/>
          </a:p>
        </p:txBody>
      </p:sp>
      <p:sp>
        <p:nvSpPr>
          <p:cNvPr id="5" name="Footer Placeholder 4">
            <a:extLst>
              <a:ext uri="{FF2B5EF4-FFF2-40B4-BE49-F238E27FC236}">
                <a16:creationId xmlns:a16="http://schemas.microsoft.com/office/drawing/2014/main" xmlns="" id="{4355E799-9C7B-8A4F-B0A0-C91F04CFF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2E2A87B-9A4C-4C41-9C41-4D9EED611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3F84F-75A5-3A48-ABEE-B24AE0AA9865}" type="slidenum">
              <a:rPr lang="en-US" smtClean="0"/>
              <a:t>‹#›</a:t>
            </a:fld>
            <a:endParaRPr lang="en-US" dirty="0"/>
          </a:p>
        </p:txBody>
      </p:sp>
    </p:spTree>
    <p:extLst>
      <p:ext uri="{BB962C8B-B14F-4D97-AF65-F5344CB8AC3E}">
        <p14:creationId xmlns:p14="http://schemas.microsoft.com/office/powerpoint/2010/main" val="294303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he.wikipedia.org/wiki/%D7%A7%D7%95%D7%91%D7%A5:Petit_prince_renard.jpg"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hyperlink" Target="https://he.wikipedia.org/wiki/%D7%A7%D7%95%D7%91%D7%A5:LePetitPrinc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3C8A34-7525-9245-BDF8-A2160709C25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1F945B6-B59F-224C-B8AB-D87EC67CC0F6}"/>
              </a:ext>
            </a:extLst>
          </p:cNvPr>
          <p:cNvSpPr txBox="1"/>
          <p:nvPr/>
        </p:nvSpPr>
        <p:spPr>
          <a:xfrm>
            <a:off x="457198" y="3653517"/>
            <a:ext cx="11734800" cy="1200329"/>
          </a:xfrm>
          <a:prstGeom prst="rect">
            <a:avLst/>
          </a:prstGeom>
          <a:noFill/>
        </p:spPr>
        <p:txBody>
          <a:bodyPr wrap="square" rtlCol="0">
            <a:spAutoFit/>
          </a:bodyPr>
          <a:lstStyle/>
          <a:p>
            <a:r>
              <a:rPr lang="en-US" sz="3600" b="1" dirty="0"/>
              <a:t>Critical analysis of </a:t>
            </a:r>
            <a:r>
              <a:rPr lang="en-US" sz="3600" b="1" dirty="0" smtClean="0"/>
              <a:t>fundamental </a:t>
            </a:r>
            <a:r>
              <a:rPr lang="en-US" sz="3600" b="1" dirty="0"/>
              <a:t>concepts, approaches to outcome assessment, and evaluation of </a:t>
            </a:r>
            <a:r>
              <a:rPr lang="en-US" sz="3600" b="1" dirty="0" smtClean="0"/>
              <a:t>innovation</a:t>
            </a:r>
            <a:r>
              <a:rPr lang="en-US" sz="3600" i="1" dirty="0" smtClean="0">
                <a:solidFill>
                  <a:schemeClr val="accent4"/>
                </a:solidFill>
              </a:rPr>
              <a:t>   </a:t>
            </a:r>
            <a:endParaRPr lang="en-US" sz="3600" dirty="0"/>
          </a:p>
        </p:txBody>
      </p:sp>
      <p:pic>
        <p:nvPicPr>
          <p:cNvPr id="13" name="תמונה 12"/>
          <p:cNvPicPr/>
          <p:nvPr/>
        </p:nvPicPr>
        <p:blipFill rotWithShape="1">
          <a:blip r:embed="rId3"/>
          <a:srcRect l="5804" t="42135" r="38204" b="53596"/>
          <a:stretch/>
        </p:blipFill>
        <p:spPr bwMode="auto">
          <a:xfrm>
            <a:off x="0" y="2766329"/>
            <a:ext cx="12191998" cy="868136"/>
          </a:xfrm>
          <a:prstGeom prst="rect">
            <a:avLst/>
          </a:prstGeom>
          <a:ln>
            <a:noFill/>
          </a:ln>
          <a:extLst>
            <a:ext uri="{53640926-AAD7-44D8-BBD7-CCE9431645EC}">
              <a14:shadowObscured xmlns:a14="http://schemas.microsoft.com/office/drawing/2010/main"/>
            </a:ext>
          </a:extLst>
        </p:spPr>
      </p:pic>
      <p:sp>
        <p:nvSpPr>
          <p:cNvPr id="2" name="מלבן 1"/>
          <p:cNvSpPr/>
          <p:nvPr/>
        </p:nvSpPr>
        <p:spPr>
          <a:xfrm>
            <a:off x="964893" y="4937453"/>
            <a:ext cx="10719409" cy="646331"/>
          </a:xfrm>
          <a:prstGeom prst="rect">
            <a:avLst/>
          </a:prstGeom>
        </p:spPr>
        <p:txBody>
          <a:bodyPr wrap="none">
            <a:spAutoFit/>
          </a:bodyPr>
          <a:lstStyle/>
          <a:p>
            <a:r>
              <a:rPr lang="en-US" sz="3600" i="1" dirty="0">
                <a:solidFill>
                  <a:schemeClr val="accent4"/>
                </a:solidFill>
              </a:rPr>
              <a:t>Prof. Amiram Catz, MD</a:t>
            </a:r>
            <a:r>
              <a:rPr lang="en-US" sz="3600" i="1" dirty="0" smtClean="0">
                <a:solidFill>
                  <a:schemeClr val="accent4"/>
                </a:solidFill>
              </a:rPr>
              <a:t>, PhD        </a:t>
            </a:r>
            <a:r>
              <a:rPr lang="en-US" sz="3600" i="1" dirty="0">
                <a:solidFill>
                  <a:schemeClr val="accent4"/>
                </a:solidFill>
              </a:rPr>
              <a:t>Dr. Dianne Michaeli, MD</a:t>
            </a:r>
            <a:endParaRPr lang="he-IL" sz="3600" dirty="0"/>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15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797510"/>
            <a:ext cx="11088210" cy="5262979"/>
          </a:xfrm>
          <a:prstGeom prst="rect">
            <a:avLst/>
          </a:prstGeom>
          <a:noFill/>
        </p:spPr>
        <p:txBody>
          <a:bodyPr wrap="square" rtlCol="0">
            <a:spAutoFit/>
          </a:bodyPr>
          <a:lstStyle/>
          <a:p>
            <a:pPr>
              <a:lnSpc>
                <a:spcPct val="150000"/>
              </a:lnSpc>
            </a:pPr>
            <a:r>
              <a:rPr lang="en-US" sz="2800" dirty="0">
                <a:solidFill>
                  <a:srgbClr val="002060"/>
                </a:solidFill>
              </a:rPr>
              <a:t>The study of </a:t>
            </a:r>
          </a:p>
          <a:p>
            <a:pPr>
              <a:lnSpc>
                <a:spcPct val="150000"/>
              </a:lnSpc>
            </a:pPr>
            <a:r>
              <a:rPr lang="en-US" sz="2800" u="sng" dirty="0">
                <a:solidFill>
                  <a:srgbClr val="002060"/>
                </a:solidFill>
              </a:rPr>
              <a:t>Claudia A. Angeli</a:t>
            </a:r>
            <a:r>
              <a:rPr lang="en-US" sz="2800" dirty="0">
                <a:solidFill>
                  <a:srgbClr val="002060"/>
                </a:solidFill>
              </a:rPr>
              <a:t>, of the group of Susan J. Harkema, from the Frazier Rehab Institute, Louisville, Kentucky, USA, (Brain 2014: 137; 1394–1409) </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and </a:t>
            </a:r>
            <a:r>
              <a:rPr lang="en-US" sz="2800" dirty="0">
                <a:solidFill>
                  <a:srgbClr val="002060"/>
                </a:solidFill>
              </a:rPr>
              <a:t>that of </a:t>
            </a:r>
          </a:p>
          <a:p>
            <a:pPr>
              <a:lnSpc>
                <a:spcPct val="150000"/>
              </a:lnSpc>
            </a:pPr>
            <a:r>
              <a:rPr lang="en-US" sz="2800" u="sng" dirty="0">
                <a:solidFill>
                  <a:srgbClr val="002060"/>
                </a:solidFill>
              </a:rPr>
              <a:t>Fabien B. Wagner</a:t>
            </a:r>
            <a:r>
              <a:rPr lang="en-US" sz="2800" dirty="0">
                <a:solidFill>
                  <a:srgbClr val="002060"/>
                </a:solidFill>
              </a:rPr>
              <a:t>, of the group of Grégoire Courtine, from the Swiss Federal Institute of Technology, Lausanne, Switzerland </a:t>
            </a:r>
            <a:endParaRPr lang="en-US" sz="2800" dirty="0" smtClean="0">
              <a:solidFill>
                <a:srgbClr val="002060"/>
              </a:solidFill>
            </a:endParaRPr>
          </a:p>
          <a:p>
            <a:pPr>
              <a:lnSpc>
                <a:spcPct val="150000"/>
              </a:lnSpc>
            </a:pPr>
            <a:r>
              <a:rPr lang="en-US" sz="2800" dirty="0" smtClean="0">
                <a:solidFill>
                  <a:srgbClr val="002060"/>
                </a:solidFill>
              </a:rPr>
              <a:t>(</a:t>
            </a:r>
            <a:r>
              <a:rPr lang="pt-BR" sz="2800" dirty="0">
                <a:solidFill>
                  <a:srgbClr val="002060"/>
                </a:solidFill>
              </a:rPr>
              <a:t>Nature 2018:563;65).</a:t>
            </a:r>
            <a:endParaRPr lang="he-IL" sz="2800" dirty="0">
              <a:solidFill>
                <a:srgbClr val="002060"/>
              </a:solidFill>
            </a:endParaRPr>
          </a:p>
        </p:txBody>
      </p:sp>
      <p:pic>
        <p:nvPicPr>
          <p:cNvPr id="4"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411" y="2105423"/>
            <a:ext cx="7218589" cy="202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xmlns="" id="{4849062C-8AF9-42EE-AECF-ED5425EF6352}"/>
              </a:ext>
            </a:extLst>
          </p:cNvPr>
          <p:cNvSpPr txBox="1"/>
          <p:nvPr/>
        </p:nvSpPr>
        <p:spPr>
          <a:xfrm>
            <a:off x="551895" y="488625"/>
            <a:ext cx="11088210" cy="5909310"/>
          </a:xfrm>
          <a:prstGeom prst="rect">
            <a:avLst/>
          </a:prstGeom>
          <a:noFill/>
        </p:spPr>
        <p:txBody>
          <a:bodyPr wrap="square" rtlCol="0">
            <a:spAutoFit/>
          </a:bodyPr>
          <a:lstStyle/>
          <a:p>
            <a:pPr>
              <a:lnSpc>
                <a:spcPct val="150000"/>
              </a:lnSpc>
            </a:pPr>
            <a:r>
              <a:rPr lang="en-US" sz="2800" u="sng" dirty="0">
                <a:solidFill>
                  <a:srgbClr val="002060"/>
                </a:solidFill>
              </a:rPr>
              <a:t>In Angeli’s study</a:t>
            </a:r>
            <a:r>
              <a:rPr lang="en-US" sz="2800" dirty="0">
                <a:solidFill>
                  <a:srgbClr val="002060"/>
                </a:solidFill>
              </a:rPr>
              <a:t> (2014), </a:t>
            </a:r>
          </a:p>
          <a:p>
            <a:pPr>
              <a:lnSpc>
                <a:spcPct val="150000"/>
              </a:lnSpc>
            </a:pPr>
            <a:r>
              <a:rPr lang="en-US" sz="2800" dirty="0">
                <a:solidFill>
                  <a:srgbClr val="002060"/>
                </a:solidFill>
              </a:rPr>
              <a:t>EES with repeated trials to perform volitional movements, in </a:t>
            </a:r>
            <a:r>
              <a:rPr lang="en-US" sz="2800" dirty="0" smtClean="0">
                <a:solidFill>
                  <a:srgbClr val="002060"/>
                </a:solidFill>
              </a:rPr>
              <a:t>legs </a:t>
            </a:r>
            <a:r>
              <a:rPr lang="en-US" sz="2800" dirty="0">
                <a:solidFill>
                  <a:srgbClr val="002060"/>
                </a:solidFill>
              </a:rPr>
              <a:t>without previous volitional movements </a:t>
            </a:r>
            <a:endParaRPr lang="en-US" sz="2800" dirty="0" smtClean="0">
              <a:solidFill>
                <a:srgbClr val="002060"/>
              </a:solidFill>
            </a:endParaRPr>
          </a:p>
          <a:p>
            <a:pPr>
              <a:lnSpc>
                <a:spcPct val="150000"/>
              </a:lnSpc>
            </a:pPr>
            <a:r>
              <a:rPr lang="en-US" sz="2800" dirty="0" smtClean="0">
                <a:solidFill>
                  <a:srgbClr val="002060"/>
                </a:solidFill>
              </a:rPr>
              <a:t>or </a:t>
            </a:r>
            <a:r>
              <a:rPr lang="en-US" sz="2800" dirty="0">
                <a:solidFill>
                  <a:srgbClr val="002060"/>
                </a:solidFill>
              </a:rPr>
              <a:t>electrophysiological </a:t>
            </a:r>
            <a:endParaRPr lang="en-US" sz="2800" dirty="0" smtClean="0">
              <a:solidFill>
                <a:srgbClr val="002060"/>
              </a:solidFill>
            </a:endParaRPr>
          </a:p>
          <a:p>
            <a:pPr>
              <a:lnSpc>
                <a:spcPct val="150000"/>
              </a:lnSpc>
            </a:pPr>
            <a:r>
              <a:rPr lang="en-US" sz="2800" dirty="0" smtClean="0">
                <a:solidFill>
                  <a:srgbClr val="002060"/>
                </a:solidFill>
              </a:rPr>
              <a:t>responses</a:t>
            </a:r>
            <a:r>
              <a:rPr lang="en-US" sz="2800" dirty="0">
                <a:solidFill>
                  <a:srgbClr val="002060"/>
                </a:solidFill>
              </a:rPr>
              <a:t>, </a:t>
            </a:r>
            <a:r>
              <a:rPr lang="en-US" sz="2800" dirty="0" smtClean="0">
                <a:solidFill>
                  <a:srgbClr val="002060"/>
                </a:solidFill>
              </a:rPr>
              <a:t>achieved </a:t>
            </a:r>
            <a:endParaRPr lang="en-US" sz="2800" dirty="0" smtClean="0">
              <a:solidFill>
                <a:srgbClr val="002060"/>
              </a:solidFill>
            </a:endParaRPr>
          </a:p>
          <a:p>
            <a:pPr>
              <a:lnSpc>
                <a:spcPct val="150000"/>
              </a:lnSpc>
            </a:pPr>
            <a:r>
              <a:rPr lang="en-US" sz="2800" dirty="0" smtClean="0">
                <a:solidFill>
                  <a:srgbClr val="002060"/>
                </a:solidFill>
              </a:rPr>
              <a:t>non-functional </a:t>
            </a:r>
            <a:r>
              <a:rPr lang="en-US" sz="2800" dirty="0">
                <a:solidFill>
                  <a:srgbClr val="002060"/>
                </a:solidFill>
              </a:rPr>
              <a:t>volitional </a:t>
            </a:r>
            <a:endParaRPr lang="en-US" sz="2800" dirty="0" smtClean="0">
              <a:solidFill>
                <a:srgbClr val="002060"/>
              </a:solidFill>
            </a:endParaRPr>
          </a:p>
          <a:p>
            <a:pPr>
              <a:lnSpc>
                <a:spcPct val="150000"/>
              </a:lnSpc>
            </a:pPr>
            <a:r>
              <a:rPr lang="en-US" sz="2800" dirty="0" smtClean="0">
                <a:solidFill>
                  <a:srgbClr val="002060"/>
                </a:solidFill>
              </a:rPr>
              <a:t>movements </a:t>
            </a:r>
            <a:r>
              <a:rPr lang="en-US" sz="2800" dirty="0">
                <a:solidFill>
                  <a:srgbClr val="002060"/>
                </a:solidFill>
              </a:rPr>
              <a:t>that after </a:t>
            </a:r>
            <a:r>
              <a:rPr lang="en-US" sz="2800" dirty="0" smtClean="0">
                <a:solidFill>
                  <a:srgbClr val="002060"/>
                </a:solidFill>
              </a:rPr>
              <a:t>further</a:t>
            </a:r>
          </a:p>
          <a:p>
            <a:pPr>
              <a:lnSpc>
                <a:spcPct val="150000"/>
              </a:lnSpc>
            </a:pPr>
            <a:r>
              <a:rPr lang="en-US" sz="2800" dirty="0" smtClean="0">
                <a:solidFill>
                  <a:srgbClr val="002060"/>
                </a:solidFill>
              </a:rPr>
              <a:t>training </a:t>
            </a:r>
            <a:r>
              <a:rPr lang="en-US" sz="2800" dirty="0">
                <a:solidFill>
                  <a:srgbClr val="002060"/>
                </a:solidFill>
              </a:rPr>
              <a:t>appeared even </a:t>
            </a:r>
            <a:endParaRPr lang="en-US" sz="2800" dirty="0" smtClean="0">
              <a:solidFill>
                <a:srgbClr val="002060"/>
              </a:solidFill>
            </a:endParaRPr>
          </a:p>
          <a:p>
            <a:pPr>
              <a:lnSpc>
                <a:spcPct val="150000"/>
              </a:lnSpc>
            </a:pPr>
            <a:r>
              <a:rPr lang="en-US" sz="2800" dirty="0" smtClean="0">
                <a:solidFill>
                  <a:srgbClr val="002060"/>
                </a:solidFill>
              </a:rPr>
              <a:t>without </a:t>
            </a:r>
            <a:r>
              <a:rPr lang="en-US" sz="2800" dirty="0">
                <a:solidFill>
                  <a:srgbClr val="002060"/>
                </a:solidFill>
              </a:rPr>
              <a:t>EES</a:t>
            </a:r>
            <a:r>
              <a:rPr lang="en-US" sz="2800" dirty="0" smtClean="0">
                <a:solidFill>
                  <a:srgbClr val="002060"/>
                </a:solidFill>
              </a:rPr>
              <a:t>.</a:t>
            </a:r>
          </a:p>
        </p:txBody>
      </p:sp>
      <p:pic>
        <p:nvPicPr>
          <p:cNvPr id="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579"/>
          <a:stretch/>
        </p:blipFill>
        <p:spPr bwMode="auto">
          <a:xfrm>
            <a:off x="4973410" y="4279494"/>
            <a:ext cx="7218590" cy="155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4" y="1120676"/>
            <a:ext cx="11088210" cy="4616648"/>
          </a:xfrm>
          <a:prstGeom prst="rect">
            <a:avLst/>
          </a:prstGeom>
          <a:noFill/>
        </p:spPr>
        <p:txBody>
          <a:bodyPr wrap="square" rtlCol="0">
            <a:spAutoFit/>
          </a:bodyPr>
          <a:lstStyle/>
          <a:p>
            <a:pPr>
              <a:lnSpc>
                <a:spcPct val="150000"/>
              </a:lnSpc>
            </a:pPr>
            <a:r>
              <a:rPr lang="en-US" sz="2800" u="sng" dirty="0" smtClean="0">
                <a:solidFill>
                  <a:srgbClr val="002060"/>
                </a:solidFill>
              </a:rPr>
              <a:t>In </a:t>
            </a:r>
            <a:r>
              <a:rPr lang="en-US" sz="2800" u="sng" dirty="0">
                <a:solidFill>
                  <a:srgbClr val="002060"/>
                </a:solidFill>
              </a:rPr>
              <a:t>Wagner’s study</a:t>
            </a:r>
            <a:r>
              <a:rPr lang="en-US" sz="2800" dirty="0">
                <a:solidFill>
                  <a:srgbClr val="002060"/>
                </a:solidFill>
              </a:rPr>
              <a:t> (2018), </a:t>
            </a:r>
          </a:p>
          <a:p>
            <a:pPr>
              <a:lnSpc>
                <a:spcPct val="150000"/>
              </a:lnSpc>
            </a:pPr>
            <a:r>
              <a:rPr lang="en-US" sz="2800" dirty="0">
                <a:solidFill>
                  <a:srgbClr val="002060"/>
                </a:solidFill>
              </a:rPr>
              <a:t>EES </a:t>
            </a:r>
            <a:r>
              <a:rPr lang="en-US" sz="2800" dirty="0" smtClean="0">
                <a:solidFill>
                  <a:srgbClr val="002060"/>
                </a:solidFill>
              </a:rPr>
              <a:t>directed </a:t>
            </a:r>
            <a:r>
              <a:rPr lang="en-US" sz="2800" dirty="0">
                <a:solidFill>
                  <a:srgbClr val="002060"/>
                </a:solidFill>
              </a:rPr>
              <a:t>to specific nerve roots, </a:t>
            </a:r>
            <a:endParaRPr lang="en-US" sz="2800" dirty="0" smtClean="0">
              <a:solidFill>
                <a:srgbClr val="002060"/>
              </a:solidFill>
            </a:endParaRPr>
          </a:p>
          <a:p>
            <a:pPr>
              <a:lnSpc>
                <a:spcPct val="150000"/>
              </a:lnSpc>
            </a:pPr>
            <a:r>
              <a:rPr lang="en-US" sz="2800" dirty="0" smtClean="0">
                <a:solidFill>
                  <a:srgbClr val="002060"/>
                </a:solidFill>
              </a:rPr>
              <a:t>combined </a:t>
            </a:r>
            <a:r>
              <a:rPr lang="en-US" sz="2800" dirty="0">
                <a:solidFill>
                  <a:srgbClr val="002060"/>
                </a:solidFill>
              </a:rPr>
              <a:t>with training  for walking, </a:t>
            </a:r>
            <a:endParaRPr lang="en-US" sz="2800" dirty="0" smtClean="0">
              <a:solidFill>
                <a:srgbClr val="002060"/>
              </a:solidFill>
            </a:endParaRPr>
          </a:p>
          <a:p>
            <a:pPr>
              <a:lnSpc>
                <a:spcPct val="150000"/>
              </a:lnSpc>
            </a:pPr>
            <a:r>
              <a:rPr lang="en-US" sz="2800" dirty="0" smtClean="0">
                <a:solidFill>
                  <a:srgbClr val="002060"/>
                </a:solidFill>
              </a:rPr>
              <a:t>achieved </a:t>
            </a:r>
            <a:r>
              <a:rPr lang="en-US" sz="2800" dirty="0">
                <a:solidFill>
                  <a:srgbClr val="002060"/>
                </a:solidFill>
              </a:rPr>
              <a:t>volitional movements during </a:t>
            </a:r>
            <a:r>
              <a:rPr lang="en-US" sz="2800" dirty="0" smtClean="0">
                <a:solidFill>
                  <a:srgbClr val="002060"/>
                </a:solidFill>
              </a:rPr>
              <a:t>ground</a:t>
            </a:r>
          </a:p>
          <a:p>
            <a:pPr>
              <a:lnSpc>
                <a:spcPct val="150000"/>
              </a:lnSpc>
            </a:pPr>
            <a:r>
              <a:rPr lang="en-US" sz="2800" dirty="0" smtClean="0">
                <a:solidFill>
                  <a:srgbClr val="002060"/>
                </a:solidFill>
              </a:rPr>
              <a:t> </a:t>
            </a:r>
            <a:r>
              <a:rPr lang="en-US" sz="2800" dirty="0">
                <a:solidFill>
                  <a:srgbClr val="002060"/>
                </a:solidFill>
              </a:rPr>
              <a:t>walking, in muscles that were previously </a:t>
            </a:r>
            <a:endParaRPr lang="en-US" sz="2800" dirty="0" smtClean="0">
              <a:solidFill>
                <a:srgbClr val="002060"/>
              </a:solidFill>
            </a:endParaRPr>
          </a:p>
          <a:p>
            <a:pPr>
              <a:lnSpc>
                <a:spcPct val="150000"/>
              </a:lnSpc>
            </a:pPr>
            <a:r>
              <a:rPr lang="en-US" sz="2800" dirty="0" smtClean="0">
                <a:solidFill>
                  <a:srgbClr val="002060"/>
                </a:solidFill>
              </a:rPr>
              <a:t>paralyzed</a:t>
            </a:r>
            <a:r>
              <a:rPr lang="en-US" sz="2800" dirty="0">
                <a:solidFill>
                  <a:srgbClr val="002060"/>
                </a:solidFill>
              </a:rPr>
              <a:t>, within a week with EES, and after </a:t>
            </a:r>
            <a:endParaRPr lang="en-US" sz="2800" dirty="0" smtClean="0">
              <a:solidFill>
                <a:srgbClr val="002060"/>
              </a:solidFill>
            </a:endParaRPr>
          </a:p>
          <a:p>
            <a:pPr>
              <a:lnSpc>
                <a:spcPct val="150000"/>
              </a:lnSpc>
            </a:pPr>
            <a:r>
              <a:rPr lang="en-US" sz="2800" dirty="0" smtClean="0">
                <a:solidFill>
                  <a:srgbClr val="002060"/>
                </a:solidFill>
              </a:rPr>
              <a:t>several </a:t>
            </a:r>
            <a:r>
              <a:rPr lang="en-US" sz="2800" dirty="0">
                <a:solidFill>
                  <a:srgbClr val="002060"/>
                </a:solidFill>
              </a:rPr>
              <a:t>months without EES.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871" y="1120676"/>
            <a:ext cx="4535063" cy="486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63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580738"/>
            <a:ext cx="11088210" cy="4616648"/>
          </a:xfrm>
          <a:prstGeom prst="rect">
            <a:avLst/>
          </a:prstGeom>
          <a:noFill/>
        </p:spPr>
        <p:txBody>
          <a:bodyPr wrap="square" rtlCol="0">
            <a:spAutoFit/>
          </a:bodyPr>
          <a:lstStyle/>
          <a:p>
            <a:pPr>
              <a:lnSpc>
                <a:spcPct val="150000"/>
              </a:lnSpc>
            </a:pPr>
            <a:r>
              <a:rPr lang="en-US" sz="2800" u="sng" dirty="0">
                <a:solidFill>
                  <a:srgbClr val="002060"/>
                </a:solidFill>
              </a:rPr>
              <a:t>In Angeli’s study</a:t>
            </a:r>
            <a:r>
              <a:rPr lang="en-US" sz="2800" dirty="0">
                <a:solidFill>
                  <a:srgbClr val="002060"/>
                </a:solidFill>
              </a:rPr>
              <a:t> (2014), after the treatment, patients felt </a:t>
            </a:r>
            <a:r>
              <a:rPr lang="en-US" sz="2800" dirty="0" smtClean="0">
                <a:solidFill>
                  <a:srgbClr val="002060"/>
                </a:solidFill>
              </a:rPr>
              <a:t>more</a:t>
            </a:r>
          </a:p>
          <a:p>
            <a:pPr>
              <a:lnSpc>
                <a:spcPct val="150000"/>
              </a:lnSpc>
            </a:pPr>
            <a:r>
              <a:rPr lang="en-US" sz="2800" dirty="0" smtClean="0">
                <a:solidFill>
                  <a:srgbClr val="002060"/>
                </a:solidFill>
              </a:rPr>
              <a:t>stable</a:t>
            </a:r>
            <a:r>
              <a:rPr lang="en-US" sz="2800" dirty="0">
                <a:solidFill>
                  <a:srgbClr val="002060"/>
                </a:solidFill>
              </a:rPr>
              <a:t>, pursued activities for longer periods of time, and reported less fatigue, </a:t>
            </a:r>
            <a:r>
              <a:rPr lang="en-US" sz="2800" b="1" dirty="0">
                <a:solidFill>
                  <a:srgbClr val="002060"/>
                </a:solidFill>
              </a:rPr>
              <a:t>but did not perform any task that they could not perform before the treatment</a:t>
            </a:r>
            <a:r>
              <a:rPr lang="en-US" sz="2800" dirty="0">
                <a:solidFill>
                  <a:srgbClr val="002060"/>
                </a:solidFill>
              </a:rPr>
              <a:t>.</a:t>
            </a:r>
            <a:r>
              <a:rPr lang="en-US" sz="2800" u="sng" dirty="0">
                <a:solidFill>
                  <a:srgbClr val="002060"/>
                </a:solidFill>
              </a:rPr>
              <a:t> </a:t>
            </a:r>
            <a:endParaRPr lang="en-US" sz="2800" u="sng" dirty="0" smtClean="0">
              <a:solidFill>
                <a:srgbClr val="002060"/>
              </a:solidFill>
            </a:endParaRPr>
          </a:p>
          <a:p>
            <a:pPr>
              <a:lnSpc>
                <a:spcPct val="150000"/>
              </a:lnSpc>
            </a:pPr>
            <a:endParaRPr lang="en-US" sz="2800" u="sng" dirty="0">
              <a:solidFill>
                <a:srgbClr val="002060"/>
              </a:solidFill>
            </a:endParaRPr>
          </a:p>
          <a:p>
            <a:pPr>
              <a:lnSpc>
                <a:spcPct val="150000"/>
              </a:lnSpc>
            </a:pPr>
            <a:r>
              <a:rPr lang="en-US" sz="2800" u="sng" dirty="0">
                <a:solidFill>
                  <a:srgbClr val="002060"/>
                </a:solidFill>
              </a:rPr>
              <a:t>In Wagner’s study</a:t>
            </a:r>
            <a:r>
              <a:rPr lang="en-US" sz="2800" dirty="0">
                <a:solidFill>
                  <a:srgbClr val="002060"/>
                </a:solidFill>
              </a:rPr>
              <a:t> (2018), after several months, the trained patients could also walk or cycle in ecological settings during EES.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568" y="4492536"/>
            <a:ext cx="1905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77298" y="1267036"/>
            <a:ext cx="11414701" cy="2677656"/>
          </a:xfrm>
          <a:prstGeom prst="rect">
            <a:avLst/>
          </a:prstGeom>
          <a:noFill/>
        </p:spPr>
        <p:txBody>
          <a:bodyPr wrap="square" rtlCol="0">
            <a:spAutoFit/>
          </a:bodyPr>
          <a:lstStyle/>
          <a:p>
            <a:pPr>
              <a:lnSpc>
                <a:spcPct val="150000"/>
              </a:lnSpc>
            </a:pPr>
            <a:r>
              <a:rPr lang="en-US" sz="2800" dirty="0">
                <a:solidFill>
                  <a:srgbClr val="002060"/>
                </a:solidFill>
              </a:rPr>
              <a:t>Despite the demonstration of certain neurological </a:t>
            </a:r>
            <a:r>
              <a:rPr lang="en-US" sz="2800" dirty="0" smtClean="0">
                <a:solidFill>
                  <a:srgbClr val="002060"/>
                </a:solidFill>
              </a:rPr>
              <a:t>motor improvement</a:t>
            </a:r>
            <a:r>
              <a:rPr lang="en-US" sz="2800" dirty="0">
                <a:solidFill>
                  <a:srgbClr val="002060"/>
                </a:solidFill>
              </a:rPr>
              <a:t>, however, </a:t>
            </a:r>
            <a:r>
              <a:rPr lang="en-US" sz="2800" dirty="0" smtClean="0">
                <a:solidFill>
                  <a:srgbClr val="002060"/>
                </a:solidFill>
              </a:rPr>
              <a:t> in </a:t>
            </a:r>
            <a:r>
              <a:rPr lang="en-US" sz="2800" dirty="0">
                <a:solidFill>
                  <a:srgbClr val="002060"/>
                </a:solidFill>
              </a:rPr>
              <a:t>Angeli’s study (2014), transcranial magnetic stimulation </a:t>
            </a:r>
            <a:r>
              <a:rPr lang="en-US" sz="2800" dirty="0" smtClean="0">
                <a:solidFill>
                  <a:srgbClr val="002060"/>
                </a:solidFill>
              </a:rPr>
              <a:t>(TMS) could </a:t>
            </a:r>
            <a:r>
              <a:rPr lang="en-US" sz="2800" dirty="0">
                <a:solidFill>
                  <a:srgbClr val="002060"/>
                </a:solidFill>
              </a:rPr>
              <a:t>not elicit response in the legs after the treatment, which indicated </a:t>
            </a:r>
            <a:endParaRPr lang="en-US" sz="2800" dirty="0" smtClean="0">
              <a:solidFill>
                <a:srgbClr val="002060"/>
              </a:solidFill>
            </a:endParaRPr>
          </a:p>
          <a:p>
            <a:pPr>
              <a:lnSpc>
                <a:spcPct val="150000"/>
              </a:lnSpc>
            </a:pPr>
            <a:r>
              <a:rPr lang="en-US" sz="2800" dirty="0">
                <a:solidFill>
                  <a:srgbClr val="002060"/>
                </a:solidFill>
              </a:rPr>
              <a:t>t</a:t>
            </a:r>
            <a:r>
              <a:rPr lang="en-US" sz="2800" dirty="0" smtClean="0">
                <a:solidFill>
                  <a:srgbClr val="002060"/>
                </a:solidFill>
              </a:rPr>
              <a:t>hat </a:t>
            </a:r>
            <a:r>
              <a:rPr lang="en-US" sz="2800" b="1" dirty="0" smtClean="0">
                <a:solidFill>
                  <a:srgbClr val="002060"/>
                </a:solidFill>
              </a:rPr>
              <a:t>the </a:t>
            </a:r>
            <a:r>
              <a:rPr lang="en-US" sz="2800" b="1" dirty="0">
                <a:solidFill>
                  <a:srgbClr val="002060"/>
                </a:solidFill>
              </a:rPr>
              <a:t>corticospinal tract did not recover</a:t>
            </a:r>
            <a:r>
              <a:rPr lang="en-US" sz="2800" dirty="0" smtClean="0">
                <a:solidFill>
                  <a:srgbClr val="002060"/>
                </a:solidFill>
              </a:rPr>
              <a:t>.</a:t>
            </a:r>
            <a:endParaRPr lang="en-US" sz="2800" dirty="0">
              <a:solidFill>
                <a:srgbClr val="002060"/>
              </a:solidFill>
            </a:endParaRPr>
          </a:p>
        </p:txBody>
      </p:sp>
      <p:sp>
        <p:nvSpPr>
          <p:cNvPr id="7" name="TextBox 6">
            <a:extLst>
              <a:ext uri="{FF2B5EF4-FFF2-40B4-BE49-F238E27FC236}">
                <a16:creationId xmlns:a16="http://schemas.microsoft.com/office/drawing/2014/main" xmlns="" id="{2407E301-1604-4386-9A8D-56D05D3BDE5F}"/>
              </a:ext>
            </a:extLst>
          </p:cNvPr>
          <p:cNvSpPr txBox="1"/>
          <p:nvPr/>
        </p:nvSpPr>
        <p:spPr>
          <a:xfrm>
            <a:off x="745724" y="599929"/>
            <a:ext cx="9144000" cy="646331"/>
          </a:xfrm>
          <a:prstGeom prst="rect">
            <a:avLst/>
          </a:prstGeom>
          <a:noFill/>
        </p:spPr>
        <p:txBody>
          <a:bodyPr wrap="square" rtlCol="0">
            <a:spAutoFit/>
          </a:bodyPr>
          <a:lstStyle/>
          <a:p>
            <a:r>
              <a:rPr lang="en-US" sz="3600" b="1" dirty="0" smtClean="0">
                <a:solidFill>
                  <a:srgbClr val="002060"/>
                </a:solidFill>
              </a:rPr>
              <a:t>Did the studies show neurological recovery ?</a:t>
            </a:r>
            <a:endParaRPr lang="en-US" sz="3600" b="1" dirty="0">
              <a:solidFill>
                <a:srgbClr val="00206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441"/>
          <a:stretch/>
        </p:blipFill>
        <p:spPr bwMode="auto">
          <a:xfrm>
            <a:off x="8751370" y="3429000"/>
            <a:ext cx="247658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0624"/>
          <a:stretch/>
        </p:blipFill>
        <p:spPr bwMode="auto">
          <a:xfrm>
            <a:off x="7877111" y="3429000"/>
            <a:ext cx="87425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777298" y="3906252"/>
            <a:ext cx="7892090" cy="1964512"/>
          </a:xfrm>
          <a:prstGeom prst="rect">
            <a:avLst/>
          </a:prstGeom>
        </p:spPr>
        <p:txBody>
          <a:bodyPr wrap="square">
            <a:spAutoFit/>
          </a:bodyPr>
          <a:lstStyle/>
          <a:p>
            <a:pPr>
              <a:lnSpc>
                <a:spcPct val="150000"/>
              </a:lnSpc>
            </a:pPr>
            <a:r>
              <a:rPr lang="en-US" sz="2800" dirty="0">
                <a:solidFill>
                  <a:srgbClr val="002060"/>
                </a:solidFill>
              </a:rPr>
              <a:t>Furthermore, Angeli considered recovery by </a:t>
            </a:r>
            <a:r>
              <a:rPr lang="en-US" sz="2800" dirty="0" smtClean="0">
                <a:solidFill>
                  <a:srgbClr val="002060"/>
                </a:solidFill>
              </a:rPr>
              <a:t>sprouting </a:t>
            </a:r>
            <a:r>
              <a:rPr lang="en-US" sz="2800" dirty="0">
                <a:solidFill>
                  <a:srgbClr val="002060"/>
                </a:solidFill>
              </a:rPr>
              <a:t>unlikely, because of the early </a:t>
            </a:r>
            <a:endParaRPr lang="en-US" sz="2800" dirty="0" smtClean="0">
              <a:solidFill>
                <a:srgbClr val="002060"/>
              </a:solidFill>
            </a:endParaRPr>
          </a:p>
          <a:p>
            <a:pPr>
              <a:lnSpc>
                <a:spcPct val="150000"/>
              </a:lnSpc>
            </a:pPr>
            <a:r>
              <a:rPr lang="en-US" sz="2800" dirty="0" smtClean="0">
                <a:solidFill>
                  <a:srgbClr val="002060"/>
                </a:solidFill>
              </a:rPr>
              <a:t>execution </a:t>
            </a:r>
            <a:r>
              <a:rPr lang="en-US" sz="2800" dirty="0">
                <a:solidFill>
                  <a:srgbClr val="002060"/>
                </a:solidFill>
              </a:rPr>
              <a:t>of voluntary </a:t>
            </a:r>
            <a:r>
              <a:rPr lang="en-US" sz="2800" dirty="0" smtClean="0">
                <a:solidFill>
                  <a:srgbClr val="002060"/>
                </a:solidFill>
              </a:rPr>
              <a:t>movement </a:t>
            </a:r>
            <a:r>
              <a:rPr lang="en-US" sz="2800" dirty="0">
                <a:solidFill>
                  <a:srgbClr val="002060"/>
                </a:solidFill>
              </a:rPr>
              <a:t>in 3 of 4 patients.</a:t>
            </a:r>
          </a:p>
        </p:txBody>
      </p:sp>
      <p:sp>
        <p:nvSpPr>
          <p:cNvPr id="3" name="אליפסה 2"/>
          <p:cNvSpPr/>
          <p:nvPr/>
        </p:nvSpPr>
        <p:spPr>
          <a:xfrm>
            <a:off x="10140043" y="3944692"/>
            <a:ext cx="1087907" cy="1231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xmlns="" id="{4849062C-8AF9-42EE-AECF-ED5425EF6352}"/>
              </a:ext>
            </a:extLst>
          </p:cNvPr>
          <p:cNvSpPr txBox="1"/>
          <p:nvPr/>
        </p:nvSpPr>
        <p:spPr>
          <a:xfrm>
            <a:off x="743861" y="3429000"/>
            <a:ext cx="11088210" cy="2610843"/>
          </a:xfrm>
          <a:prstGeom prst="rect">
            <a:avLst/>
          </a:prstGeom>
          <a:noFill/>
        </p:spPr>
        <p:txBody>
          <a:bodyPr wrap="square" rtlCol="0">
            <a:spAutoFit/>
          </a:bodyPr>
          <a:lstStyle/>
          <a:p>
            <a:pPr>
              <a:lnSpc>
                <a:spcPct val="150000"/>
              </a:lnSpc>
            </a:pPr>
            <a:r>
              <a:rPr lang="en-US" sz="2800" dirty="0" smtClean="0">
                <a:solidFill>
                  <a:srgbClr val="002060"/>
                </a:solidFill>
              </a:rPr>
              <a:t>Editorial commentary on these studies speculated</a:t>
            </a:r>
            <a:r>
              <a:rPr lang="en-US" sz="2800" dirty="0">
                <a:solidFill>
                  <a:srgbClr val="002060"/>
                </a:solidFill>
              </a:rPr>
              <a:t>, therefore, that </a:t>
            </a:r>
            <a:r>
              <a:rPr lang="en-US" sz="2800" dirty="0" smtClean="0">
                <a:solidFill>
                  <a:srgbClr val="002060"/>
                </a:solidFill>
              </a:rPr>
              <a:t>EES </a:t>
            </a:r>
            <a:r>
              <a:rPr lang="en-US" sz="2800" dirty="0">
                <a:solidFill>
                  <a:srgbClr val="002060"/>
                </a:solidFill>
              </a:rPr>
              <a:t>and training activated silent residual descending </a:t>
            </a:r>
            <a:r>
              <a:rPr lang="en-US" sz="2800" dirty="0" smtClean="0">
                <a:solidFill>
                  <a:srgbClr val="002060"/>
                </a:solidFill>
              </a:rPr>
              <a:t>proprioceptive tracts </a:t>
            </a:r>
            <a:r>
              <a:rPr lang="en-US" sz="2800" dirty="0">
                <a:solidFill>
                  <a:srgbClr val="002060"/>
                </a:solidFill>
              </a:rPr>
              <a:t>and commissural interneurons, which in turn, conveyed the cortical signals to the distal motor tracts</a:t>
            </a:r>
            <a:r>
              <a:rPr lang="en-US" sz="2800" dirty="0" smtClean="0">
                <a:solidFill>
                  <a:srgbClr val="002060"/>
                </a:solidFill>
              </a:rPr>
              <a:t>.</a:t>
            </a:r>
            <a:endParaRPr lang="en-US" sz="2800" dirty="0">
              <a:solidFill>
                <a:srgbClr val="002060"/>
              </a:solidFill>
            </a:endParaRPr>
          </a:p>
        </p:txBody>
      </p:sp>
      <p:sp>
        <p:nvSpPr>
          <p:cNvPr id="2" name="מלבן 1"/>
          <p:cNvSpPr/>
          <p:nvPr/>
        </p:nvSpPr>
        <p:spPr>
          <a:xfrm>
            <a:off x="687307" y="1991936"/>
            <a:ext cx="10982379" cy="1384995"/>
          </a:xfrm>
          <a:prstGeom prst="rect">
            <a:avLst/>
          </a:prstGeom>
        </p:spPr>
        <p:txBody>
          <a:bodyPr wrap="square">
            <a:spAutoFit/>
          </a:bodyPr>
          <a:lstStyle/>
          <a:p>
            <a:pPr>
              <a:lnSpc>
                <a:spcPct val="150000"/>
              </a:lnSpc>
            </a:pPr>
            <a:r>
              <a:rPr lang="en-US" sz="2800" dirty="0" smtClean="0">
                <a:solidFill>
                  <a:srgbClr val="002060"/>
                </a:solidFill>
              </a:rPr>
              <a:t>It seems that in both studies achieving </a:t>
            </a:r>
            <a:r>
              <a:rPr lang="en-US" sz="2800" dirty="0">
                <a:solidFill>
                  <a:srgbClr val="002060"/>
                </a:solidFill>
              </a:rPr>
              <a:t>voluntary movements did not </a:t>
            </a:r>
          </a:p>
          <a:p>
            <a:pPr>
              <a:lnSpc>
                <a:spcPct val="150000"/>
              </a:lnSpc>
            </a:pPr>
            <a:r>
              <a:rPr lang="en-US" sz="2800" dirty="0">
                <a:solidFill>
                  <a:srgbClr val="002060"/>
                </a:solidFill>
              </a:rPr>
              <a:t>involve either neural regeneration or activation of damaged motor tracts.</a:t>
            </a:r>
          </a:p>
        </p:txBody>
      </p:sp>
      <p:sp>
        <p:nvSpPr>
          <p:cNvPr id="4" name="מלבן 3"/>
          <p:cNvSpPr/>
          <p:nvPr/>
        </p:nvSpPr>
        <p:spPr>
          <a:xfrm>
            <a:off x="743861" y="510095"/>
            <a:ext cx="11201684" cy="1318181"/>
          </a:xfrm>
          <a:prstGeom prst="rect">
            <a:avLst/>
          </a:prstGeom>
        </p:spPr>
        <p:txBody>
          <a:bodyPr wrap="square">
            <a:spAutoFit/>
          </a:bodyPr>
          <a:lstStyle/>
          <a:p>
            <a:pPr>
              <a:lnSpc>
                <a:spcPct val="150000"/>
              </a:lnSpc>
            </a:pPr>
            <a:r>
              <a:rPr lang="en-US" sz="2800" dirty="0">
                <a:solidFill>
                  <a:srgbClr val="002060"/>
                </a:solidFill>
              </a:rPr>
              <a:t>Wagner </a:t>
            </a:r>
            <a:r>
              <a:rPr lang="en-US" sz="2800" dirty="0" smtClean="0">
                <a:solidFill>
                  <a:srgbClr val="002060"/>
                </a:solidFill>
              </a:rPr>
              <a:t>also did not attribute </a:t>
            </a:r>
            <a:r>
              <a:rPr lang="en-US" sz="2800" dirty="0">
                <a:solidFill>
                  <a:srgbClr val="002060"/>
                </a:solidFill>
              </a:rPr>
              <a:t>the clinical success </a:t>
            </a:r>
            <a:r>
              <a:rPr lang="en-US" sz="2800" dirty="0" smtClean="0">
                <a:solidFill>
                  <a:srgbClr val="002060"/>
                </a:solidFill>
              </a:rPr>
              <a:t>to motor </a:t>
            </a:r>
          </a:p>
          <a:p>
            <a:pPr>
              <a:lnSpc>
                <a:spcPct val="150000"/>
              </a:lnSpc>
            </a:pPr>
            <a:r>
              <a:rPr lang="en-US" sz="2800" dirty="0" smtClean="0">
                <a:solidFill>
                  <a:srgbClr val="002060"/>
                </a:solidFill>
              </a:rPr>
              <a:t>tracts recovery, but to </a:t>
            </a:r>
            <a:r>
              <a:rPr lang="en-US" sz="2800" dirty="0">
                <a:solidFill>
                  <a:srgbClr val="002060"/>
                </a:solidFill>
              </a:rPr>
              <a:t>the preservation of proprioceptive transmission. </a:t>
            </a: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80238" y="1053407"/>
            <a:ext cx="11088210" cy="2610843"/>
          </a:xfrm>
          <a:prstGeom prst="rect">
            <a:avLst/>
          </a:prstGeom>
          <a:noFill/>
        </p:spPr>
        <p:txBody>
          <a:bodyPr wrap="square" rtlCol="0">
            <a:spAutoFit/>
          </a:bodyPr>
          <a:lstStyle/>
          <a:p>
            <a:pPr>
              <a:lnSpc>
                <a:spcPct val="150000"/>
              </a:lnSpc>
            </a:pPr>
            <a:r>
              <a:rPr lang="en-US" sz="2800" dirty="0">
                <a:solidFill>
                  <a:srgbClr val="002060"/>
                </a:solidFill>
              </a:rPr>
              <a:t>My opinion is that late activation of preserved nerves </a:t>
            </a:r>
            <a:r>
              <a:rPr lang="en-US" sz="2800" dirty="0" smtClean="0">
                <a:solidFill>
                  <a:srgbClr val="002060"/>
                </a:solidFill>
              </a:rPr>
              <a:t>should </a:t>
            </a:r>
            <a:r>
              <a:rPr lang="en-US" sz="2800" dirty="0">
                <a:solidFill>
                  <a:srgbClr val="002060"/>
                </a:solidFill>
              </a:rPr>
              <a:t>not </a:t>
            </a:r>
            <a:endParaRPr lang="en-US" sz="2800" dirty="0" smtClean="0">
              <a:solidFill>
                <a:srgbClr val="002060"/>
              </a:solidFill>
            </a:endParaRPr>
          </a:p>
          <a:p>
            <a:pPr>
              <a:lnSpc>
                <a:spcPct val="150000"/>
              </a:lnSpc>
            </a:pPr>
            <a:r>
              <a:rPr lang="en-US" sz="2800" dirty="0" smtClean="0">
                <a:solidFill>
                  <a:srgbClr val="002060"/>
                </a:solidFill>
              </a:rPr>
              <a:t>be </a:t>
            </a:r>
            <a:r>
              <a:rPr lang="en-US" sz="2800" dirty="0">
                <a:solidFill>
                  <a:srgbClr val="002060"/>
                </a:solidFill>
              </a:rPr>
              <a:t>considered neurological recovery, just as achieving a new </a:t>
            </a:r>
            <a:r>
              <a:rPr lang="en-US" sz="2800" dirty="0" smtClean="0">
                <a:solidFill>
                  <a:srgbClr val="002060"/>
                </a:solidFill>
              </a:rPr>
              <a:t>voluntary </a:t>
            </a:r>
            <a:r>
              <a:rPr lang="en-US" sz="2800" dirty="0">
                <a:solidFill>
                  <a:srgbClr val="002060"/>
                </a:solidFill>
              </a:rPr>
              <a:t>motor task by individuals with intact spinal cord after training is not considered neurological recovery. </a:t>
            </a:r>
            <a:endParaRPr lang="en-US" sz="2800" b="1" dirty="0">
              <a:solidFill>
                <a:srgbClr val="002060"/>
              </a:solidFill>
            </a:endParaRPr>
          </a:p>
        </p:txBody>
      </p:sp>
      <p:sp>
        <p:nvSpPr>
          <p:cNvPr id="2" name="מלבן 1"/>
          <p:cNvSpPr/>
          <p:nvPr/>
        </p:nvSpPr>
        <p:spPr>
          <a:xfrm>
            <a:off x="584964" y="4132868"/>
            <a:ext cx="11183483" cy="1318181"/>
          </a:xfrm>
          <a:prstGeom prst="rect">
            <a:avLst/>
          </a:prstGeom>
        </p:spPr>
        <p:txBody>
          <a:bodyPr wrap="square">
            <a:spAutoFit/>
          </a:bodyPr>
          <a:lstStyle/>
          <a:p>
            <a:pPr>
              <a:lnSpc>
                <a:spcPct val="150000"/>
              </a:lnSpc>
            </a:pPr>
            <a:r>
              <a:rPr lang="en-US" sz="2800" dirty="0">
                <a:solidFill>
                  <a:srgbClr val="002060"/>
                </a:solidFill>
              </a:rPr>
              <a:t>These studies, therefore, did not demonstrate real </a:t>
            </a:r>
            <a:endParaRPr lang="en-US" sz="2800" dirty="0" smtClean="0">
              <a:solidFill>
                <a:srgbClr val="002060"/>
              </a:solidFill>
            </a:endParaRPr>
          </a:p>
          <a:p>
            <a:pPr>
              <a:lnSpc>
                <a:spcPct val="150000"/>
              </a:lnSpc>
            </a:pPr>
            <a:r>
              <a:rPr lang="en-US" sz="2800" dirty="0" smtClean="0">
                <a:solidFill>
                  <a:srgbClr val="002060"/>
                </a:solidFill>
              </a:rPr>
              <a:t>neurological </a:t>
            </a:r>
            <a:r>
              <a:rPr lang="en-US" sz="2800" dirty="0">
                <a:solidFill>
                  <a:srgbClr val="002060"/>
                </a:solidFill>
              </a:rPr>
              <a:t>recovery, but facilitated learning of motor tasks. </a:t>
            </a:r>
            <a:endParaRPr lang="en-US" sz="2800" dirty="0" smtClean="0">
              <a:solidFill>
                <a:srgbClr val="002060"/>
              </a:solidFill>
            </a:endParaRPr>
          </a:p>
        </p:txBody>
      </p:sp>
      <p:pic>
        <p:nvPicPr>
          <p:cNvPr id="1028" name="Picture 4"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0935" y="326133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אליפסה 2"/>
          <p:cNvSpPr/>
          <p:nvPr/>
        </p:nvSpPr>
        <p:spPr>
          <a:xfrm>
            <a:off x="9993087" y="3725595"/>
            <a:ext cx="342900" cy="46861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אליפסה 3"/>
          <p:cNvSpPr/>
          <p:nvPr/>
        </p:nvSpPr>
        <p:spPr>
          <a:xfrm>
            <a:off x="9503568" y="3725595"/>
            <a:ext cx="367054" cy="40727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574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2" name="מלבן 1"/>
          <p:cNvSpPr/>
          <p:nvPr/>
        </p:nvSpPr>
        <p:spPr>
          <a:xfrm>
            <a:off x="745218" y="725899"/>
            <a:ext cx="11183483" cy="3323987"/>
          </a:xfrm>
          <a:prstGeom prst="rect">
            <a:avLst/>
          </a:prstGeom>
        </p:spPr>
        <p:txBody>
          <a:bodyPr wrap="square">
            <a:spAutoFit/>
          </a:bodyPr>
          <a:lstStyle/>
          <a:p>
            <a:pPr>
              <a:lnSpc>
                <a:spcPct val="150000"/>
              </a:lnSpc>
            </a:pPr>
            <a:r>
              <a:rPr lang="en-US" sz="2800" dirty="0" smtClean="0">
                <a:solidFill>
                  <a:srgbClr val="002060"/>
                </a:solidFill>
              </a:rPr>
              <a:t>The </a:t>
            </a:r>
            <a:r>
              <a:rPr lang="en-US" sz="2800" dirty="0">
                <a:solidFill>
                  <a:srgbClr val="002060"/>
                </a:solidFill>
              </a:rPr>
              <a:t>theoretical explanations of the findings are consistent </a:t>
            </a:r>
            <a:r>
              <a:rPr lang="en-US" sz="2800" dirty="0" smtClean="0">
                <a:solidFill>
                  <a:srgbClr val="002060"/>
                </a:solidFill>
              </a:rPr>
              <a:t>with</a:t>
            </a:r>
          </a:p>
          <a:p>
            <a:pPr>
              <a:lnSpc>
                <a:spcPct val="150000"/>
              </a:lnSpc>
            </a:pPr>
            <a:r>
              <a:rPr lang="en-US" sz="2800" dirty="0" smtClean="0">
                <a:solidFill>
                  <a:srgbClr val="002060"/>
                </a:solidFill>
              </a:rPr>
              <a:t> </a:t>
            </a:r>
            <a:r>
              <a:rPr lang="en-US" sz="2800" dirty="0">
                <a:solidFill>
                  <a:srgbClr val="002060"/>
                </a:solidFill>
              </a:rPr>
              <a:t>the fact that </a:t>
            </a:r>
            <a:r>
              <a:rPr lang="en-US" sz="2800" b="1" dirty="0">
                <a:solidFill>
                  <a:srgbClr val="002060"/>
                </a:solidFill>
              </a:rPr>
              <a:t>all the patients in these studies had incomplete SCI</a:t>
            </a:r>
            <a:r>
              <a:rPr lang="en-US" sz="2800" b="1" dirty="0" smtClean="0">
                <a:solidFill>
                  <a:srgbClr val="002060"/>
                </a:solidFill>
              </a:rPr>
              <a:t>.</a:t>
            </a:r>
          </a:p>
          <a:p>
            <a:pPr>
              <a:lnSpc>
                <a:spcPct val="150000"/>
              </a:lnSpc>
            </a:pPr>
            <a:r>
              <a:rPr lang="en-US" sz="2800" b="1" dirty="0" smtClean="0">
                <a:solidFill>
                  <a:srgbClr val="002060"/>
                </a:solidFill>
              </a:rPr>
              <a:t> </a:t>
            </a:r>
          </a:p>
          <a:p>
            <a:pPr>
              <a:lnSpc>
                <a:spcPct val="150000"/>
              </a:lnSpc>
            </a:pPr>
            <a:r>
              <a:rPr lang="en-US" sz="2800" dirty="0" smtClean="0">
                <a:solidFill>
                  <a:srgbClr val="002060"/>
                </a:solidFill>
              </a:rPr>
              <a:t>In </a:t>
            </a:r>
            <a:r>
              <a:rPr lang="en-US" sz="2800" dirty="0">
                <a:solidFill>
                  <a:srgbClr val="002060"/>
                </a:solidFill>
              </a:rPr>
              <a:t>Angeli’s </a:t>
            </a:r>
            <a:r>
              <a:rPr lang="en-US" sz="2800" dirty="0" smtClean="0">
                <a:solidFill>
                  <a:srgbClr val="002060"/>
                </a:solidFill>
              </a:rPr>
              <a:t>study, </a:t>
            </a:r>
            <a:r>
              <a:rPr lang="en-US" sz="2800" dirty="0">
                <a:solidFill>
                  <a:srgbClr val="002060"/>
                </a:solidFill>
              </a:rPr>
              <a:t>sensation was preserved in half the patients, and all </a:t>
            </a:r>
            <a:r>
              <a:rPr lang="en-US" sz="2800" dirty="0" smtClean="0">
                <a:solidFill>
                  <a:srgbClr val="002060"/>
                </a:solidFill>
              </a:rPr>
              <a:t>had </a:t>
            </a:r>
            <a:r>
              <a:rPr lang="en-US" sz="2800" dirty="0">
                <a:solidFill>
                  <a:srgbClr val="002060"/>
                </a:solidFill>
              </a:rPr>
              <a:t>intact autonomic cardiovascular responses. </a:t>
            </a:r>
            <a:endParaRPr lang="en-US" sz="2800" b="1" dirty="0">
              <a:solidFill>
                <a:srgbClr val="00206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563" t="65483" b="11392"/>
          <a:stretch/>
        </p:blipFill>
        <p:spPr bwMode="auto">
          <a:xfrm>
            <a:off x="6336958" y="4811535"/>
            <a:ext cx="4139972" cy="80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563" b="86489"/>
          <a:stretch/>
        </p:blipFill>
        <p:spPr bwMode="auto">
          <a:xfrm>
            <a:off x="6336960" y="4115768"/>
            <a:ext cx="4139971" cy="47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563" t="38959" b="45743"/>
          <a:stretch/>
        </p:blipFill>
        <p:spPr bwMode="auto">
          <a:xfrm>
            <a:off x="6336960" y="4544885"/>
            <a:ext cx="4139972" cy="53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859518" y="4123167"/>
            <a:ext cx="6096000" cy="1318181"/>
          </a:xfrm>
          <a:prstGeom prst="rect">
            <a:avLst/>
          </a:prstGeom>
        </p:spPr>
        <p:txBody>
          <a:bodyPr>
            <a:spAutoFit/>
          </a:bodyPr>
          <a:lstStyle/>
          <a:p>
            <a:pPr>
              <a:lnSpc>
                <a:spcPct val="150000"/>
              </a:lnSpc>
            </a:pPr>
            <a:r>
              <a:rPr lang="en-US" sz="2800" dirty="0">
                <a:solidFill>
                  <a:srgbClr val="002060"/>
                </a:solidFill>
              </a:rPr>
              <a:t>In all of Wagner’s patients, </a:t>
            </a:r>
          </a:p>
          <a:p>
            <a:pPr>
              <a:lnSpc>
                <a:spcPct val="150000"/>
              </a:lnSpc>
            </a:pPr>
            <a:r>
              <a:rPr lang="en-US" sz="2800" dirty="0">
                <a:solidFill>
                  <a:srgbClr val="002060"/>
                </a:solidFill>
              </a:rPr>
              <a:t>AIS grade was C or D. </a:t>
            </a:r>
          </a:p>
        </p:txBody>
      </p:sp>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9351825" y="5101295"/>
            <a:ext cx="116523" cy="226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4694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2" name="מלבן 1"/>
          <p:cNvSpPr/>
          <p:nvPr/>
        </p:nvSpPr>
        <p:spPr>
          <a:xfrm>
            <a:off x="745218" y="1494148"/>
            <a:ext cx="11183483" cy="5909310"/>
          </a:xfrm>
          <a:prstGeom prst="rect">
            <a:avLst/>
          </a:prstGeom>
        </p:spPr>
        <p:txBody>
          <a:bodyPr wrap="square">
            <a:spAutoFit/>
          </a:bodyPr>
          <a:lstStyle/>
          <a:p>
            <a:pPr>
              <a:lnSpc>
                <a:spcPct val="150000"/>
              </a:lnSpc>
            </a:pPr>
            <a:r>
              <a:rPr lang="en-US" sz="2800" dirty="0" smtClean="0">
                <a:solidFill>
                  <a:srgbClr val="002060"/>
                </a:solidFill>
              </a:rPr>
              <a:t>In long-standing incomplete SCI, it may be difficult to distinguish </a:t>
            </a:r>
            <a:r>
              <a:rPr lang="en-US" sz="2800" dirty="0">
                <a:solidFill>
                  <a:srgbClr val="002060"/>
                </a:solidFill>
              </a:rPr>
              <a:t>volitional movements </a:t>
            </a:r>
            <a:r>
              <a:rPr lang="en-US" sz="2800" dirty="0" smtClean="0">
                <a:solidFill>
                  <a:srgbClr val="002060"/>
                </a:solidFill>
              </a:rPr>
              <a:t>induced by new neural recovery from</a:t>
            </a:r>
            <a:r>
              <a:rPr lang="en-US" sz="2800" dirty="0">
                <a:solidFill>
                  <a:srgbClr val="002060"/>
                </a:solidFill>
              </a:rPr>
              <a:t> volitional </a:t>
            </a:r>
            <a:r>
              <a:rPr lang="en-US" sz="2800" dirty="0" smtClean="0">
                <a:solidFill>
                  <a:srgbClr val="002060"/>
                </a:solidFill>
              </a:rPr>
              <a:t>movements </a:t>
            </a:r>
            <a:r>
              <a:rPr lang="en-US" sz="2800" dirty="0">
                <a:solidFill>
                  <a:srgbClr val="002060"/>
                </a:solidFill>
              </a:rPr>
              <a:t>induced by </a:t>
            </a:r>
            <a:r>
              <a:rPr lang="en-US" sz="2800" dirty="0" smtClean="0">
                <a:solidFill>
                  <a:srgbClr val="002060"/>
                </a:solidFill>
              </a:rPr>
              <a:t>activation of nerves, which had recovered long before.</a:t>
            </a:r>
          </a:p>
          <a:p>
            <a:pPr>
              <a:lnSpc>
                <a:spcPct val="150000"/>
              </a:lnSpc>
            </a:pPr>
            <a:endParaRPr lang="en-US" sz="2800" dirty="0">
              <a:solidFill>
                <a:srgbClr val="002060"/>
              </a:solidFill>
            </a:endParaRPr>
          </a:p>
          <a:p>
            <a:pPr>
              <a:lnSpc>
                <a:spcPct val="150000"/>
              </a:lnSpc>
            </a:pPr>
            <a:r>
              <a:rPr lang="en-US" sz="2800" dirty="0" smtClean="0">
                <a:solidFill>
                  <a:srgbClr val="002060"/>
                </a:solidFill>
              </a:rPr>
              <a:t>This raises the question: What could activate the volitional movements in these studies?</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   </a:t>
            </a:r>
            <a:endParaRPr lang="en-US" sz="2800" dirty="0">
              <a:solidFill>
                <a:srgbClr val="002060"/>
              </a:solidFill>
            </a:endParaRPr>
          </a:p>
          <a:p>
            <a:pPr>
              <a:lnSpc>
                <a:spcPct val="150000"/>
              </a:lnSpc>
            </a:pPr>
            <a:endParaRPr lang="en-US" sz="2800" b="1" dirty="0">
              <a:solidFill>
                <a:srgbClr val="002060"/>
              </a:solidFill>
            </a:endParaRPr>
          </a:p>
        </p:txBody>
      </p:sp>
      <p:pic>
        <p:nvPicPr>
          <p:cNvPr id="4"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6"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169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32602" y="1865105"/>
            <a:ext cx="11088210" cy="1964512"/>
          </a:xfrm>
          <a:prstGeom prst="rect">
            <a:avLst/>
          </a:prstGeom>
          <a:noFill/>
        </p:spPr>
        <p:txBody>
          <a:bodyPr wrap="square" rtlCol="0">
            <a:spAutoFit/>
          </a:bodyPr>
          <a:lstStyle/>
          <a:p>
            <a:pPr>
              <a:lnSpc>
                <a:spcPct val="150000"/>
              </a:lnSpc>
            </a:pPr>
            <a:r>
              <a:rPr lang="en-US" sz="2800" dirty="0" smtClean="0">
                <a:solidFill>
                  <a:srgbClr val="002060"/>
                </a:solidFill>
              </a:rPr>
              <a:t>This </a:t>
            </a:r>
            <a:r>
              <a:rPr lang="en-US" sz="2800" dirty="0">
                <a:solidFill>
                  <a:srgbClr val="002060"/>
                </a:solidFill>
              </a:rPr>
              <a:t>is uncertain because EES was followed by adding training to the training received before the EES, and no control group received similar additional training</a:t>
            </a:r>
            <a:r>
              <a:rPr lang="en-US" sz="2800" dirty="0" smtClean="0">
                <a:solidFill>
                  <a:srgbClr val="002060"/>
                </a:solidFill>
              </a:rPr>
              <a:t>.</a:t>
            </a:r>
            <a:endParaRPr lang="en-US" sz="2800" dirty="0">
              <a:solidFill>
                <a:srgbClr val="002060"/>
              </a:solidFill>
            </a:endParaRPr>
          </a:p>
        </p:txBody>
      </p:sp>
      <p:sp>
        <p:nvSpPr>
          <p:cNvPr id="2" name="מלבן 1"/>
          <p:cNvSpPr/>
          <p:nvPr/>
        </p:nvSpPr>
        <p:spPr>
          <a:xfrm>
            <a:off x="632602" y="1017988"/>
            <a:ext cx="10613996" cy="837473"/>
          </a:xfrm>
          <a:prstGeom prst="rect">
            <a:avLst/>
          </a:prstGeom>
        </p:spPr>
        <p:txBody>
          <a:bodyPr wrap="none">
            <a:spAutoFit/>
          </a:bodyPr>
          <a:lstStyle/>
          <a:p>
            <a:pPr>
              <a:lnSpc>
                <a:spcPct val="150000"/>
              </a:lnSpc>
            </a:pPr>
            <a:r>
              <a:rPr lang="en-US" sz="3600" b="1" dirty="0">
                <a:solidFill>
                  <a:srgbClr val="002060"/>
                </a:solidFill>
              </a:rPr>
              <a:t>Did EES play a role in restoring voluntary movements? </a:t>
            </a:r>
          </a:p>
        </p:txBody>
      </p:sp>
      <p:sp>
        <p:nvSpPr>
          <p:cNvPr id="4" name="מלבן 3"/>
          <p:cNvSpPr/>
          <p:nvPr/>
        </p:nvSpPr>
        <p:spPr>
          <a:xfrm>
            <a:off x="632602" y="3945073"/>
            <a:ext cx="10962366" cy="2031325"/>
          </a:xfrm>
          <a:prstGeom prst="rect">
            <a:avLst/>
          </a:prstGeom>
        </p:spPr>
        <p:txBody>
          <a:bodyPr wrap="square">
            <a:spAutoFit/>
          </a:bodyPr>
          <a:lstStyle/>
          <a:p>
            <a:pPr>
              <a:lnSpc>
                <a:spcPct val="150000"/>
              </a:lnSpc>
            </a:pPr>
            <a:r>
              <a:rPr lang="en-US" sz="2800" dirty="0">
                <a:solidFill>
                  <a:srgbClr val="002060"/>
                </a:solidFill>
              </a:rPr>
              <a:t>Moreover, achieving  motor improvement by proprioceptive </a:t>
            </a:r>
            <a:endParaRPr lang="en-US" sz="2800" dirty="0" smtClean="0">
              <a:solidFill>
                <a:srgbClr val="002060"/>
              </a:solidFill>
            </a:endParaRPr>
          </a:p>
          <a:p>
            <a:pPr>
              <a:lnSpc>
                <a:spcPct val="150000"/>
              </a:lnSpc>
            </a:pPr>
            <a:r>
              <a:rPr lang="en-US" sz="2800" dirty="0" smtClean="0">
                <a:solidFill>
                  <a:srgbClr val="002060"/>
                </a:solidFill>
              </a:rPr>
              <a:t>facilitation</a:t>
            </a:r>
            <a:r>
              <a:rPr lang="en-US" sz="2800" dirty="0">
                <a:solidFill>
                  <a:srgbClr val="002060"/>
                </a:solidFill>
              </a:rPr>
              <a:t>, without EES, has been used in rehabilitation </a:t>
            </a:r>
            <a:r>
              <a:rPr lang="en-US" sz="2800" dirty="0" smtClean="0">
                <a:solidFill>
                  <a:srgbClr val="002060"/>
                </a:solidFill>
              </a:rPr>
              <a:t>since</a:t>
            </a:r>
          </a:p>
          <a:p>
            <a:pPr>
              <a:lnSpc>
                <a:spcPct val="150000"/>
              </a:lnSpc>
            </a:pPr>
            <a:r>
              <a:rPr lang="en-US" sz="2800" dirty="0" smtClean="0">
                <a:solidFill>
                  <a:srgbClr val="002060"/>
                </a:solidFill>
              </a:rPr>
              <a:t>the </a:t>
            </a:r>
            <a:r>
              <a:rPr lang="en-US" sz="2800" dirty="0">
                <a:solidFill>
                  <a:srgbClr val="002060"/>
                </a:solidFill>
              </a:rPr>
              <a:t>late 1930s, when Kabat and Knott began using PNF in CP. </a:t>
            </a:r>
            <a:endParaRPr lang="he-IL" sz="2800" b="1" dirty="0">
              <a:solidFill>
                <a:srgbClr val="002060"/>
              </a:solidFill>
            </a:endParaRPr>
          </a:p>
        </p:txBody>
      </p:sp>
      <p:pic>
        <p:nvPicPr>
          <p:cNvPr id="3074" name="Picture 2" descr="תוצאת תמונה עבור ‪kabat kn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200" y="3682164"/>
            <a:ext cx="2194879" cy="2557141"/>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9705200" y="6244357"/>
            <a:ext cx="2602379" cy="646331"/>
          </a:xfrm>
          <a:prstGeom prst="rect">
            <a:avLst/>
          </a:prstGeom>
        </p:spPr>
        <p:txBody>
          <a:bodyPr wrap="none">
            <a:spAutoFit/>
          </a:bodyPr>
          <a:lstStyle/>
          <a:p>
            <a:r>
              <a:rPr lang="en-US" dirty="0"/>
              <a:t>"Maggie" Knott, </a:t>
            </a:r>
            <a:endParaRPr lang="en-US" dirty="0" smtClean="0"/>
          </a:p>
          <a:p>
            <a:r>
              <a:rPr lang="en-US" dirty="0" smtClean="0"/>
              <a:t>pioneer </a:t>
            </a:r>
            <a:r>
              <a:rPr lang="en-US" dirty="0"/>
              <a:t>physical therapist</a:t>
            </a:r>
          </a:p>
        </p:txBody>
      </p:sp>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3C8A34-7525-9245-BDF8-A2160709C254}"/>
              </a:ext>
            </a:extLst>
          </p:cNvPr>
          <p:cNvPicPr>
            <a:picLocks noChangeAspect="1"/>
          </p:cNvPicPr>
          <p:nvPr/>
        </p:nvPicPr>
        <p:blipFill>
          <a:blip r:embed="rId2"/>
          <a:stretch>
            <a:fillRect/>
          </a:stretch>
        </p:blipFill>
        <p:spPr>
          <a:xfrm>
            <a:off x="73476" y="0"/>
            <a:ext cx="12192000" cy="6858000"/>
          </a:xfrm>
          <a:prstGeom prst="rect">
            <a:avLst/>
          </a:prstGeom>
        </p:spPr>
      </p:pic>
      <p:sp>
        <p:nvSpPr>
          <p:cNvPr id="6" name="TextBox 5">
            <a:extLst>
              <a:ext uri="{FF2B5EF4-FFF2-40B4-BE49-F238E27FC236}">
                <a16:creationId xmlns:a16="http://schemas.microsoft.com/office/drawing/2014/main" xmlns="" id="{F1F945B6-B59F-224C-B8AB-D87EC67CC0F6}"/>
              </a:ext>
            </a:extLst>
          </p:cNvPr>
          <p:cNvSpPr txBox="1"/>
          <p:nvPr/>
        </p:nvSpPr>
        <p:spPr>
          <a:xfrm>
            <a:off x="457200" y="3905250"/>
            <a:ext cx="11734800" cy="1754326"/>
          </a:xfrm>
          <a:prstGeom prst="rect">
            <a:avLst/>
          </a:prstGeom>
          <a:noFill/>
        </p:spPr>
        <p:txBody>
          <a:bodyPr wrap="square" rtlCol="0">
            <a:spAutoFit/>
          </a:bodyPr>
          <a:lstStyle/>
          <a:p>
            <a:pPr algn="ctr"/>
            <a:r>
              <a:rPr lang="en-US" sz="3600" b="1" dirty="0"/>
              <a:t>Critical analysis of recently published </a:t>
            </a:r>
            <a:endParaRPr lang="en-US" sz="3600" b="1" dirty="0" smtClean="0"/>
          </a:p>
          <a:p>
            <a:pPr algn="ctr"/>
            <a:r>
              <a:rPr lang="en-US" sz="3600" b="1" dirty="0" smtClean="0"/>
              <a:t>effects </a:t>
            </a:r>
            <a:r>
              <a:rPr lang="en-US" sz="3600" b="1" dirty="0"/>
              <a:t>of novel </a:t>
            </a:r>
            <a:r>
              <a:rPr lang="en-US" sz="3600" b="1" dirty="0" smtClean="0"/>
              <a:t>therapies</a:t>
            </a:r>
          </a:p>
          <a:p>
            <a:pPr algn="ctr"/>
            <a:r>
              <a:rPr lang="en-US" sz="3600" i="1" dirty="0" smtClean="0">
                <a:solidFill>
                  <a:schemeClr val="accent4"/>
                </a:solidFill>
              </a:rPr>
              <a:t>Prof. Amiram Catz, MD, PhD</a:t>
            </a:r>
            <a:endParaRPr lang="en-US" sz="3600" dirty="0"/>
          </a:p>
        </p:txBody>
      </p:sp>
      <p:pic>
        <p:nvPicPr>
          <p:cNvPr id="13" name="תמונה 12"/>
          <p:cNvPicPr/>
          <p:nvPr/>
        </p:nvPicPr>
        <p:blipFill rotWithShape="1">
          <a:blip r:embed="rId3"/>
          <a:srcRect l="5204" t="42135" r="38204" b="53596"/>
          <a:stretch/>
        </p:blipFill>
        <p:spPr bwMode="auto">
          <a:xfrm>
            <a:off x="146955" y="2703735"/>
            <a:ext cx="12045043" cy="900793"/>
          </a:xfrm>
          <a:prstGeom prst="rect">
            <a:avLst/>
          </a:prstGeom>
          <a:ln>
            <a:noFill/>
          </a:ln>
          <a:extLst>
            <a:ext uri="{53640926-AAD7-44D8-BBD7-CCE9431645EC}">
              <a14:shadowObscured xmlns:a14="http://schemas.microsoft.com/office/drawing/2010/main"/>
            </a:ext>
          </a:extLst>
        </p:spPr>
      </p:pic>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380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1311331" y="1903620"/>
            <a:ext cx="9114713" cy="3323987"/>
          </a:xfrm>
          <a:prstGeom prst="rect">
            <a:avLst/>
          </a:prstGeom>
          <a:noFill/>
        </p:spPr>
        <p:txBody>
          <a:bodyPr wrap="square" rtlCol="0">
            <a:spAutoFit/>
          </a:bodyPr>
          <a:lstStyle/>
          <a:p>
            <a:pPr>
              <a:lnSpc>
                <a:spcPct val="150000"/>
              </a:lnSpc>
            </a:pPr>
            <a:r>
              <a:rPr lang="en-US" sz="2800" dirty="0">
                <a:solidFill>
                  <a:srgbClr val="002060"/>
                </a:solidFill>
              </a:rPr>
              <a:t>Achieving motor improvement by proprioceptive facilitation </a:t>
            </a:r>
            <a:endParaRPr lang="en-US" sz="2800" dirty="0" smtClean="0">
              <a:solidFill>
                <a:srgbClr val="002060"/>
              </a:solidFill>
            </a:endParaRPr>
          </a:p>
          <a:p>
            <a:pPr>
              <a:lnSpc>
                <a:spcPct val="150000"/>
              </a:lnSpc>
            </a:pPr>
            <a:r>
              <a:rPr lang="en-US" sz="2800" dirty="0" smtClean="0">
                <a:solidFill>
                  <a:srgbClr val="002060"/>
                </a:solidFill>
              </a:rPr>
              <a:t>is </a:t>
            </a:r>
            <a:r>
              <a:rPr lang="en-US" sz="2800" dirty="0">
                <a:solidFill>
                  <a:srgbClr val="002060"/>
                </a:solidFill>
              </a:rPr>
              <a:t>not a novel concept, and does not require EES</a:t>
            </a:r>
            <a:r>
              <a:rPr lang="en-US" sz="2800" dirty="0" smtClean="0">
                <a:solidFill>
                  <a:srgbClr val="002060"/>
                </a:solidFill>
              </a:rPr>
              <a:t>. </a:t>
            </a:r>
          </a:p>
          <a:p>
            <a:pPr>
              <a:lnSpc>
                <a:spcPct val="150000"/>
              </a:lnSpc>
            </a:pPr>
            <a:endParaRPr lang="en-US" sz="2800" dirty="0">
              <a:solidFill>
                <a:srgbClr val="002060"/>
              </a:solidFill>
            </a:endParaRPr>
          </a:p>
          <a:p>
            <a:pPr>
              <a:lnSpc>
                <a:spcPct val="150000"/>
              </a:lnSpc>
            </a:pPr>
            <a:r>
              <a:rPr lang="en-US" sz="2800" dirty="0" smtClean="0">
                <a:solidFill>
                  <a:srgbClr val="002060"/>
                </a:solidFill>
              </a:rPr>
              <a:t>It is possible, therefore, that it was rehabilitation that uncovered the new volitional movements, and not EES. </a:t>
            </a:r>
            <a:endParaRPr lang="en-US" sz="2800" dirty="0">
              <a:solidFill>
                <a:srgbClr val="002060"/>
              </a:solidFill>
            </a:endParaRPr>
          </a:p>
        </p:txBody>
      </p:sp>
      <p:pic>
        <p:nvPicPr>
          <p:cNvPr id="4"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32602" y="2507017"/>
            <a:ext cx="11088210" cy="3257174"/>
          </a:xfrm>
          <a:prstGeom prst="rect">
            <a:avLst/>
          </a:prstGeom>
          <a:noFill/>
        </p:spPr>
        <p:txBody>
          <a:bodyPr wrap="square" rtlCol="0">
            <a:spAutoFit/>
          </a:bodyPr>
          <a:lstStyle/>
          <a:p>
            <a:pPr>
              <a:lnSpc>
                <a:spcPct val="150000"/>
              </a:lnSpc>
            </a:pPr>
            <a:r>
              <a:rPr lang="en-US" sz="2800" dirty="0" smtClean="0">
                <a:solidFill>
                  <a:srgbClr val="002060"/>
                </a:solidFill>
              </a:rPr>
              <a:t>The </a:t>
            </a:r>
            <a:r>
              <a:rPr lang="en-US" sz="2800" dirty="0">
                <a:solidFill>
                  <a:srgbClr val="002060"/>
                </a:solidFill>
              </a:rPr>
              <a:t>restored voluntary movements made only a minor contribution </a:t>
            </a:r>
            <a:endParaRPr lang="en-US" sz="2800" dirty="0" smtClean="0">
              <a:solidFill>
                <a:srgbClr val="002060"/>
              </a:solidFill>
            </a:endParaRPr>
          </a:p>
          <a:p>
            <a:pPr>
              <a:lnSpc>
                <a:spcPct val="150000"/>
              </a:lnSpc>
            </a:pPr>
            <a:r>
              <a:rPr lang="en-US" sz="2800" dirty="0" smtClean="0">
                <a:solidFill>
                  <a:srgbClr val="002060"/>
                </a:solidFill>
              </a:rPr>
              <a:t>to </a:t>
            </a:r>
            <a:r>
              <a:rPr lang="en-US" sz="2800" dirty="0">
                <a:solidFill>
                  <a:srgbClr val="002060"/>
                </a:solidFill>
              </a:rPr>
              <a:t>daily activities.</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Angeli’s </a:t>
            </a:r>
            <a:r>
              <a:rPr lang="en-US" sz="2800" dirty="0">
                <a:solidFill>
                  <a:srgbClr val="002060"/>
                </a:solidFill>
              </a:rPr>
              <a:t>article did not describe any functional mobility after the treatment. </a:t>
            </a:r>
          </a:p>
          <a:p>
            <a:pPr>
              <a:lnSpc>
                <a:spcPct val="150000"/>
              </a:lnSpc>
            </a:pPr>
            <a:endParaRPr lang="en-US" sz="2800" dirty="0">
              <a:solidFill>
                <a:srgbClr val="002060"/>
              </a:solidFill>
            </a:endParaRPr>
          </a:p>
        </p:txBody>
      </p:sp>
      <p:sp>
        <p:nvSpPr>
          <p:cNvPr id="7" name="מלבן 6"/>
          <p:cNvSpPr/>
          <p:nvPr/>
        </p:nvSpPr>
        <p:spPr>
          <a:xfrm>
            <a:off x="632602" y="405246"/>
            <a:ext cx="7750648" cy="1668470"/>
          </a:xfrm>
          <a:prstGeom prst="rect">
            <a:avLst/>
          </a:prstGeom>
        </p:spPr>
        <p:txBody>
          <a:bodyPr wrap="none">
            <a:spAutoFit/>
          </a:bodyPr>
          <a:lstStyle/>
          <a:p>
            <a:pPr>
              <a:lnSpc>
                <a:spcPct val="150000"/>
              </a:lnSpc>
            </a:pPr>
            <a:r>
              <a:rPr lang="en-US" sz="3600" b="1" dirty="0">
                <a:solidFill>
                  <a:srgbClr val="002060"/>
                </a:solidFill>
              </a:rPr>
              <a:t>Did EES </a:t>
            </a:r>
            <a:r>
              <a:rPr lang="en-US" sz="3600" b="1" dirty="0" smtClean="0">
                <a:solidFill>
                  <a:srgbClr val="002060"/>
                </a:solidFill>
              </a:rPr>
              <a:t>make a significant contribution </a:t>
            </a:r>
          </a:p>
          <a:p>
            <a:pPr>
              <a:lnSpc>
                <a:spcPct val="150000"/>
              </a:lnSpc>
            </a:pPr>
            <a:r>
              <a:rPr lang="en-US" sz="3600" b="1" dirty="0" smtClean="0">
                <a:solidFill>
                  <a:srgbClr val="002060"/>
                </a:solidFill>
              </a:rPr>
              <a:t>to functional improvement? </a:t>
            </a:r>
            <a:endParaRPr lang="en-US" sz="3600" b="1" dirty="0">
              <a:solidFill>
                <a:srgbClr val="002060"/>
              </a:solidFill>
            </a:endParaRPr>
          </a:p>
        </p:txBody>
      </p:sp>
      <p:pic>
        <p:nvPicPr>
          <p:cNvPr id="8"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151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04" b="70234"/>
          <a:stretch/>
        </p:blipFill>
        <p:spPr bwMode="auto">
          <a:xfrm>
            <a:off x="7039745" y="1509804"/>
            <a:ext cx="5152255" cy="8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a:xfrm>
            <a:off x="7182439" y="795955"/>
            <a:ext cx="4392488" cy="830997"/>
          </a:xfrm>
          <a:prstGeom prst="rect">
            <a:avLst/>
          </a:prstGeom>
        </p:spPr>
        <p:txBody>
          <a:bodyPr wrap="square">
            <a:spAutoFit/>
          </a:bodyPr>
          <a:lstStyle/>
          <a:p>
            <a:pPr algn="l" rtl="0"/>
            <a:r>
              <a:rPr lang="en-US" sz="2400" dirty="0">
                <a:solidFill>
                  <a:srgbClr val="002060"/>
                </a:solidFill>
              </a:rPr>
              <a:t>Wagner 2018 </a:t>
            </a:r>
            <a:endParaRPr lang="en-US" sz="2400" dirty="0" smtClean="0">
              <a:solidFill>
                <a:srgbClr val="002060"/>
              </a:solidFill>
            </a:endParaRPr>
          </a:p>
          <a:p>
            <a:pPr algn="l" rtl="0"/>
            <a:r>
              <a:rPr lang="en-US" sz="2400" dirty="0" smtClean="0">
                <a:solidFill>
                  <a:srgbClr val="002060"/>
                </a:solidFill>
              </a:rPr>
              <a:t>Extended </a:t>
            </a:r>
            <a:r>
              <a:rPr lang="en-US" sz="2400" dirty="0">
                <a:solidFill>
                  <a:srgbClr val="002060"/>
                </a:solidFill>
              </a:rPr>
              <a:t>Data Table 1 </a:t>
            </a:r>
            <a:endParaRPr lang="he-IL" sz="2400" dirty="0">
              <a:solidFill>
                <a:srgbClr val="002060"/>
              </a:solidFill>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13" r="65199"/>
          <a:stretch/>
        </p:blipFill>
        <p:spPr bwMode="auto">
          <a:xfrm>
            <a:off x="3652636" y="2097919"/>
            <a:ext cx="3465164" cy="241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xmlns="" id="{4849062C-8AF9-42EE-AECF-ED5425EF6352}"/>
              </a:ext>
            </a:extLst>
          </p:cNvPr>
          <p:cNvSpPr txBox="1"/>
          <p:nvPr/>
        </p:nvSpPr>
        <p:spPr>
          <a:xfrm>
            <a:off x="486717" y="466521"/>
            <a:ext cx="11626726" cy="5909310"/>
          </a:xfrm>
          <a:prstGeom prst="rect">
            <a:avLst/>
          </a:prstGeom>
          <a:noFill/>
        </p:spPr>
        <p:txBody>
          <a:bodyPr wrap="square" rtlCol="0">
            <a:spAutoFit/>
          </a:bodyPr>
          <a:lstStyle/>
          <a:p>
            <a:pPr>
              <a:lnSpc>
                <a:spcPct val="150000"/>
              </a:lnSpc>
            </a:pPr>
            <a:r>
              <a:rPr lang="en-US" sz="2800" dirty="0" smtClean="0">
                <a:solidFill>
                  <a:srgbClr val="002060"/>
                </a:solidFill>
              </a:rPr>
              <a:t>In </a:t>
            </a:r>
            <a:r>
              <a:rPr lang="en-US" sz="2800" dirty="0">
                <a:solidFill>
                  <a:srgbClr val="002060"/>
                </a:solidFill>
              </a:rPr>
              <a:t>Wagner’s study, in 2 of 3 patients the </a:t>
            </a:r>
            <a:endParaRPr lang="en-US" sz="2800" dirty="0" smtClean="0">
              <a:solidFill>
                <a:srgbClr val="002060"/>
              </a:solidFill>
            </a:endParaRPr>
          </a:p>
          <a:p>
            <a:pPr>
              <a:lnSpc>
                <a:spcPct val="150000"/>
              </a:lnSpc>
            </a:pPr>
            <a:r>
              <a:rPr lang="en-US" sz="2800" dirty="0" smtClean="0">
                <a:solidFill>
                  <a:srgbClr val="002060"/>
                </a:solidFill>
              </a:rPr>
              <a:t>strength </a:t>
            </a:r>
            <a:r>
              <a:rPr lang="en-US" sz="2800" dirty="0">
                <a:solidFill>
                  <a:srgbClr val="002060"/>
                </a:solidFill>
              </a:rPr>
              <a:t>of </a:t>
            </a:r>
            <a:r>
              <a:rPr lang="en-US" sz="2800" dirty="0" smtClean="0">
                <a:solidFill>
                  <a:srgbClr val="002060"/>
                </a:solidFill>
              </a:rPr>
              <a:t>hip and knee muscles, which </a:t>
            </a:r>
          </a:p>
          <a:p>
            <a:pPr>
              <a:lnSpc>
                <a:spcPct val="150000"/>
              </a:lnSpc>
            </a:pPr>
            <a:r>
              <a:rPr lang="en-US" sz="2800" dirty="0" smtClean="0">
                <a:solidFill>
                  <a:srgbClr val="002060"/>
                </a:solidFill>
              </a:rPr>
              <a:t>could not overcome</a:t>
            </a:r>
          </a:p>
          <a:p>
            <a:pPr>
              <a:lnSpc>
                <a:spcPct val="150000"/>
              </a:lnSpc>
            </a:pPr>
            <a:r>
              <a:rPr lang="en-US" sz="2800" dirty="0" smtClean="0">
                <a:solidFill>
                  <a:srgbClr val="002060"/>
                </a:solidFill>
              </a:rPr>
              <a:t> gravity </a:t>
            </a:r>
            <a:r>
              <a:rPr lang="en-US" sz="2800" dirty="0">
                <a:solidFill>
                  <a:srgbClr val="002060"/>
                </a:solidFill>
              </a:rPr>
              <a:t>before the </a:t>
            </a:r>
            <a:endParaRPr lang="en-US" sz="2800" dirty="0" smtClean="0">
              <a:solidFill>
                <a:srgbClr val="002060"/>
              </a:solidFill>
            </a:endParaRPr>
          </a:p>
          <a:p>
            <a:pPr>
              <a:lnSpc>
                <a:spcPct val="150000"/>
              </a:lnSpc>
            </a:pPr>
            <a:r>
              <a:rPr lang="en-US" sz="2800" dirty="0" smtClean="0">
                <a:solidFill>
                  <a:srgbClr val="002060"/>
                </a:solidFill>
              </a:rPr>
              <a:t>EES,</a:t>
            </a:r>
            <a:r>
              <a:rPr lang="en-US" sz="2800" dirty="0">
                <a:solidFill>
                  <a:srgbClr val="002060"/>
                </a:solidFill>
              </a:rPr>
              <a:t> </a:t>
            </a:r>
            <a:r>
              <a:rPr lang="en-US" sz="2800" dirty="0" smtClean="0">
                <a:solidFill>
                  <a:srgbClr val="002060"/>
                </a:solidFill>
              </a:rPr>
              <a:t>was insufficient, </a:t>
            </a:r>
          </a:p>
          <a:p>
            <a:pPr>
              <a:lnSpc>
                <a:spcPct val="150000"/>
              </a:lnSpc>
            </a:pPr>
            <a:r>
              <a:rPr lang="en-US" sz="2800" dirty="0" smtClean="0">
                <a:solidFill>
                  <a:srgbClr val="002060"/>
                </a:solidFill>
              </a:rPr>
              <a:t>or hardly sufficient </a:t>
            </a:r>
          </a:p>
          <a:p>
            <a:pPr>
              <a:lnSpc>
                <a:spcPct val="150000"/>
              </a:lnSpc>
            </a:pPr>
            <a:r>
              <a:rPr lang="en-US" sz="2800" dirty="0" smtClean="0">
                <a:solidFill>
                  <a:srgbClr val="002060"/>
                </a:solidFill>
              </a:rPr>
              <a:t>to overcome </a:t>
            </a:r>
            <a:r>
              <a:rPr lang="en-US" sz="2800" dirty="0">
                <a:solidFill>
                  <a:srgbClr val="002060"/>
                </a:solidFill>
              </a:rPr>
              <a:t>gravity </a:t>
            </a:r>
            <a:r>
              <a:rPr lang="en-US" sz="2800" dirty="0" smtClean="0">
                <a:solidFill>
                  <a:srgbClr val="002060"/>
                </a:solidFill>
              </a:rPr>
              <a:t>after </a:t>
            </a:r>
            <a:r>
              <a:rPr lang="en-US" sz="2800" dirty="0">
                <a:solidFill>
                  <a:srgbClr val="002060"/>
                </a:solidFill>
              </a:rPr>
              <a:t>the treatment</a:t>
            </a:r>
            <a:r>
              <a:rPr lang="en-US" sz="2800" dirty="0" smtClean="0">
                <a:solidFill>
                  <a:srgbClr val="002060"/>
                </a:solidFill>
              </a:rPr>
              <a:t>.</a:t>
            </a:r>
            <a:r>
              <a:rPr lang="en-US" sz="2800" dirty="0">
                <a:solidFill>
                  <a:srgbClr val="002060"/>
                </a:solidFill>
              </a:rPr>
              <a:t> </a:t>
            </a:r>
            <a:r>
              <a:rPr lang="en-US" sz="2800" dirty="0" smtClean="0">
                <a:solidFill>
                  <a:srgbClr val="002060"/>
                </a:solidFill>
              </a:rPr>
              <a:t> In these patients, the improvement in muscle strength could not have contributed, or hardly contributed to functional walking. </a:t>
            </a:r>
            <a:endParaRPr lang="en-US" sz="2800" dirty="0">
              <a:solidFill>
                <a:srgbClr val="002060"/>
              </a:solidFill>
            </a:endParaRPr>
          </a:p>
        </p:txBody>
      </p:sp>
      <p:sp>
        <p:nvSpPr>
          <p:cNvPr id="2" name="TextBox 1"/>
          <p:cNvSpPr txBox="1"/>
          <p:nvPr/>
        </p:nvSpPr>
        <p:spPr>
          <a:xfrm>
            <a:off x="6316910" y="3318265"/>
            <a:ext cx="691319" cy="369332"/>
          </a:xfrm>
          <a:prstGeom prst="rect">
            <a:avLst/>
          </a:prstGeom>
          <a:noFill/>
        </p:spPr>
        <p:txBody>
          <a:bodyPr wrap="square" rtlCol="1">
            <a:spAutoFit/>
          </a:bodyPr>
          <a:lstStyle/>
          <a:p>
            <a:r>
              <a:rPr lang="en-US" dirty="0" smtClean="0"/>
              <a:t>Rt/Lt</a:t>
            </a:r>
            <a:endParaRPr lang="he-IL"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73" r="307"/>
          <a:stretch/>
        </p:blipFill>
        <p:spPr bwMode="auto">
          <a:xfrm>
            <a:off x="7117799" y="2097919"/>
            <a:ext cx="5074201" cy="244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כוכב עם 6 פינות 2"/>
          <p:cNvSpPr/>
          <p:nvPr/>
        </p:nvSpPr>
        <p:spPr>
          <a:xfrm>
            <a:off x="9493998" y="2731282"/>
            <a:ext cx="243747" cy="21681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כוכב עם 6 פינות 15"/>
          <p:cNvSpPr/>
          <p:nvPr/>
        </p:nvSpPr>
        <p:spPr>
          <a:xfrm>
            <a:off x="11098126" y="2775273"/>
            <a:ext cx="243747" cy="21681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3"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325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3" r="65199"/>
          <a:stretch/>
        </p:blipFill>
        <p:spPr bwMode="auto">
          <a:xfrm>
            <a:off x="3652636" y="2097919"/>
            <a:ext cx="3465164" cy="241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r="304" b="70234"/>
          <a:stretch/>
        </p:blipFill>
        <p:spPr bwMode="auto">
          <a:xfrm>
            <a:off x="7039745" y="1509804"/>
            <a:ext cx="5152255" cy="8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a:xfrm>
            <a:off x="7182439" y="795955"/>
            <a:ext cx="4392488" cy="830997"/>
          </a:xfrm>
          <a:prstGeom prst="rect">
            <a:avLst/>
          </a:prstGeom>
        </p:spPr>
        <p:txBody>
          <a:bodyPr wrap="square">
            <a:spAutoFit/>
          </a:bodyPr>
          <a:lstStyle/>
          <a:p>
            <a:pPr algn="l" rtl="0"/>
            <a:r>
              <a:rPr lang="en-US" sz="2400" dirty="0">
                <a:solidFill>
                  <a:srgbClr val="002060"/>
                </a:solidFill>
              </a:rPr>
              <a:t>Wagner 2018 </a:t>
            </a:r>
            <a:endParaRPr lang="en-US" sz="2400" dirty="0" smtClean="0">
              <a:solidFill>
                <a:srgbClr val="002060"/>
              </a:solidFill>
            </a:endParaRPr>
          </a:p>
          <a:p>
            <a:pPr algn="l" rtl="0"/>
            <a:r>
              <a:rPr lang="en-US" sz="2400" dirty="0" smtClean="0">
                <a:solidFill>
                  <a:srgbClr val="002060"/>
                </a:solidFill>
              </a:rPr>
              <a:t>Extended </a:t>
            </a:r>
            <a:r>
              <a:rPr lang="en-US" sz="2400" dirty="0">
                <a:solidFill>
                  <a:srgbClr val="002060"/>
                </a:solidFill>
              </a:rPr>
              <a:t>Data Table 1 </a:t>
            </a:r>
            <a:endParaRPr lang="he-IL" sz="2400" dirty="0">
              <a:solidFill>
                <a:srgbClr val="002060"/>
              </a:solidFill>
            </a:endParaRPr>
          </a:p>
        </p:txBody>
      </p:sp>
      <p:sp>
        <p:nvSpPr>
          <p:cNvPr id="4" name="מלבן 3"/>
          <p:cNvSpPr/>
          <p:nvPr/>
        </p:nvSpPr>
        <p:spPr>
          <a:xfrm>
            <a:off x="3396343" y="3151414"/>
            <a:ext cx="538843" cy="277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573" r="307"/>
          <a:stretch/>
        </p:blipFill>
        <p:spPr bwMode="auto">
          <a:xfrm>
            <a:off x="7117799" y="2097919"/>
            <a:ext cx="5074201" cy="244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3396343" y="3343504"/>
            <a:ext cx="8772137" cy="1220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xmlns="" id="{4849062C-8AF9-42EE-AECF-ED5425EF6352}"/>
              </a:ext>
            </a:extLst>
          </p:cNvPr>
          <p:cNvSpPr txBox="1"/>
          <p:nvPr/>
        </p:nvSpPr>
        <p:spPr>
          <a:xfrm>
            <a:off x="493056" y="843719"/>
            <a:ext cx="11593781" cy="3554819"/>
          </a:xfrm>
          <a:prstGeom prst="rect">
            <a:avLst/>
          </a:prstGeom>
          <a:noFill/>
        </p:spPr>
        <p:txBody>
          <a:bodyPr wrap="square" rtlCol="0">
            <a:spAutoFit/>
          </a:bodyPr>
          <a:lstStyle/>
          <a:p>
            <a:pPr>
              <a:lnSpc>
                <a:spcPts val="4500"/>
              </a:lnSpc>
            </a:pPr>
            <a:r>
              <a:rPr lang="en-US" sz="2800" dirty="0" smtClean="0">
                <a:solidFill>
                  <a:srgbClr val="002060"/>
                </a:solidFill>
              </a:rPr>
              <a:t>The 3</a:t>
            </a:r>
            <a:r>
              <a:rPr lang="en-US" sz="2800" baseline="30000" dirty="0" smtClean="0">
                <a:solidFill>
                  <a:srgbClr val="002060"/>
                </a:solidFill>
              </a:rPr>
              <a:t>rd</a:t>
            </a:r>
            <a:r>
              <a:rPr lang="en-US" sz="2800" dirty="0">
                <a:solidFill>
                  <a:srgbClr val="002060"/>
                </a:solidFill>
              </a:rPr>
              <a:t> </a:t>
            </a:r>
            <a:r>
              <a:rPr lang="en-US" sz="2800" dirty="0" smtClean="0">
                <a:solidFill>
                  <a:srgbClr val="002060"/>
                </a:solidFill>
              </a:rPr>
              <a:t>patient, whose hip and knee muscle</a:t>
            </a:r>
          </a:p>
          <a:p>
            <a:pPr>
              <a:lnSpc>
                <a:spcPts val="4500"/>
              </a:lnSpc>
            </a:pPr>
            <a:r>
              <a:rPr lang="en-US" sz="2800" dirty="0" smtClean="0">
                <a:solidFill>
                  <a:srgbClr val="002060"/>
                </a:solidFill>
              </a:rPr>
              <a:t>strength improved  from 0-2/5 to 2-4/5, was</a:t>
            </a:r>
          </a:p>
          <a:p>
            <a:pPr>
              <a:lnSpc>
                <a:spcPts val="4500"/>
              </a:lnSpc>
            </a:pPr>
            <a:r>
              <a:rPr lang="en-US" sz="2800" dirty="0" smtClean="0">
                <a:solidFill>
                  <a:srgbClr val="002060"/>
                </a:solidFill>
              </a:rPr>
              <a:t>a 28 </a:t>
            </a:r>
            <a:r>
              <a:rPr lang="en-US" sz="2800" dirty="0">
                <a:solidFill>
                  <a:srgbClr val="002060"/>
                </a:solidFill>
              </a:rPr>
              <a:t>y </a:t>
            </a:r>
            <a:r>
              <a:rPr lang="en-US" sz="2800" dirty="0" smtClean="0">
                <a:solidFill>
                  <a:srgbClr val="002060"/>
                </a:solidFill>
              </a:rPr>
              <a:t>old man, </a:t>
            </a:r>
          </a:p>
          <a:p>
            <a:pPr>
              <a:lnSpc>
                <a:spcPts val="4500"/>
              </a:lnSpc>
            </a:pPr>
            <a:r>
              <a:rPr lang="en-US" sz="2800" dirty="0" smtClean="0">
                <a:solidFill>
                  <a:srgbClr val="002060"/>
                </a:solidFill>
              </a:rPr>
              <a:t>with a WISCI </a:t>
            </a:r>
            <a:r>
              <a:rPr lang="en-US" sz="2800" dirty="0">
                <a:solidFill>
                  <a:srgbClr val="002060"/>
                </a:solidFill>
              </a:rPr>
              <a:t>II </a:t>
            </a:r>
            <a:r>
              <a:rPr lang="en-US" sz="2800" dirty="0" smtClean="0">
                <a:solidFill>
                  <a:srgbClr val="002060"/>
                </a:solidFill>
              </a:rPr>
              <a:t>score</a:t>
            </a:r>
          </a:p>
          <a:p>
            <a:pPr>
              <a:lnSpc>
                <a:spcPts val="4500"/>
              </a:lnSpc>
            </a:pPr>
            <a:r>
              <a:rPr lang="en-US" sz="2800" dirty="0" smtClean="0">
                <a:solidFill>
                  <a:srgbClr val="002060"/>
                </a:solidFill>
              </a:rPr>
              <a:t>of 13 before the treatment. This score means that he could walk  10 m with a walker, without assistance or braces, before the treatment. </a:t>
            </a:r>
            <a:endParaRPr lang="en-US" sz="2800" dirty="0">
              <a:solidFill>
                <a:srgbClr val="002060"/>
              </a:solidFill>
            </a:endParaRPr>
          </a:p>
        </p:txBody>
      </p:sp>
      <p:pic>
        <p:nvPicPr>
          <p:cNvPr id="14"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5999" y="2590416"/>
            <a:ext cx="691319" cy="369332"/>
          </a:xfrm>
          <a:prstGeom prst="rect">
            <a:avLst/>
          </a:prstGeom>
          <a:noFill/>
        </p:spPr>
        <p:txBody>
          <a:bodyPr wrap="square" rtlCol="1">
            <a:spAutoFit/>
          </a:bodyPr>
          <a:lstStyle/>
          <a:p>
            <a:r>
              <a:rPr lang="en-US" dirty="0" smtClean="0"/>
              <a:t>Rt/Lt</a:t>
            </a:r>
            <a:endParaRPr lang="he-IL" dirty="0"/>
          </a:p>
        </p:txBody>
      </p:sp>
      <p:sp>
        <p:nvSpPr>
          <p:cNvPr id="12" name="כוכב עם 6 פינות 11"/>
          <p:cNvSpPr/>
          <p:nvPr/>
        </p:nvSpPr>
        <p:spPr>
          <a:xfrm>
            <a:off x="7816027" y="2742931"/>
            <a:ext cx="243747" cy="21681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615" t="59645" r="1553" b="20177"/>
          <a:stretch/>
        </p:blipFill>
        <p:spPr bwMode="auto">
          <a:xfrm>
            <a:off x="2035813" y="4356711"/>
            <a:ext cx="10007864" cy="137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6"/>
          <p:cNvSpPr/>
          <p:nvPr/>
        </p:nvSpPr>
        <p:spPr>
          <a:xfrm>
            <a:off x="420309" y="5043014"/>
            <a:ext cx="2268121" cy="523220"/>
          </a:xfrm>
          <a:prstGeom prst="rect">
            <a:avLst/>
          </a:prstGeom>
          <a:solidFill>
            <a:schemeClr val="bg1"/>
          </a:solidFill>
        </p:spPr>
        <p:txBody>
          <a:bodyPr wrap="none">
            <a:spAutoFit/>
          </a:bodyPr>
          <a:lstStyle/>
          <a:p>
            <a:r>
              <a:rPr lang="en-US" sz="2800" dirty="0">
                <a:solidFill>
                  <a:srgbClr val="002060"/>
                </a:solidFill>
              </a:rPr>
              <a:t>WISCI II Levels</a:t>
            </a:r>
            <a:endParaRPr lang="he-IL" sz="2800" dirty="0">
              <a:solidFill>
                <a:srgbClr val="002060"/>
              </a:solidFill>
            </a:endParaRPr>
          </a:p>
        </p:txBody>
      </p:sp>
    </p:spTree>
    <p:extLst>
      <p:ext uri="{BB962C8B-B14F-4D97-AF65-F5344CB8AC3E}">
        <p14:creationId xmlns:p14="http://schemas.microsoft.com/office/powerpoint/2010/main" val="428931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3" r="65199"/>
          <a:stretch/>
        </p:blipFill>
        <p:spPr bwMode="auto">
          <a:xfrm>
            <a:off x="3652636" y="2097919"/>
            <a:ext cx="3465164" cy="241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r="304" b="70234"/>
          <a:stretch/>
        </p:blipFill>
        <p:spPr bwMode="auto">
          <a:xfrm>
            <a:off x="7039745" y="1509804"/>
            <a:ext cx="5152255" cy="8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a:xfrm>
            <a:off x="7182439" y="795955"/>
            <a:ext cx="4392488" cy="830997"/>
          </a:xfrm>
          <a:prstGeom prst="rect">
            <a:avLst/>
          </a:prstGeom>
        </p:spPr>
        <p:txBody>
          <a:bodyPr wrap="square">
            <a:spAutoFit/>
          </a:bodyPr>
          <a:lstStyle/>
          <a:p>
            <a:pPr algn="l" rtl="0"/>
            <a:r>
              <a:rPr lang="en-US" sz="2400" dirty="0">
                <a:solidFill>
                  <a:srgbClr val="002060"/>
                </a:solidFill>
              </a:rPr>
              <a:t>Wagner 2018 </a:t>
            </a:r>
            <a:endParaRPr lang="en-US" sz="2400" dirty="0" smtClean="0">
              <a:solidFill>
                <a:srgbClr val="002060"/>
              </a:solidFill>
            </a:endParaRPr>
          </a:p>
          <a:p>
            <a:pPr algn="l" rtl="0"/>
            <a:r>
              <a:rPr lang="en-US" sz="2400" dirty="0" smtClean="0">
                <a:solidFill>
                  <a:srgbClr val="002060"/>
                </a:solidFill>
              </a:rPr>
              <a:t>Extended </a:t>
            </a:r>
            <a:r>
              <a:rPr lang="en-US" sz="2400" dirty="0">
                <a:solidFill>
                  <a:srgbClr val="002060"/>
                </a:solidFill>
              </a:rPr>
              <a:t>Data Table 1 </a:t>
            </a:r>
            <a:endParaRPr lang="he-IL" sz="2400" dirty="0">
              <a:solidFill>
                <a:srgbClr val="002060"/>
              </a:solidFill>
            </a:endParaRPr>
          </a:p>
        </p:txBody>
      </p:sp>
      <p:sp>
        <p:nvSpPr>
          <p:cNvPr id="4" name="מלבן 3"/>
          <p:cNvSpPr/>
          <p:nvPr/>
        </p:nvSpPr>
        <p:spPr>
          <a:xfrm>
            <a:off x="3396343" y="3151414"/>
            <a:ext cx="538843" cy="277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573" r="307"/>
          <a:stretch/>
        </p:blipFill>
        <p:spPr bwMode="auto">
          <a:xfrm>
            <a:off x="7117799" y="2097919"/>
            <a:ext cx="5074201" cy="244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3396343" y="3343504"/>
            <a:ext cx="8772137" cy="1220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xmlns="" id="{4849062C-8AF9-42EE-AECF-ED5425EF6352}"/>
              </a:ext>
            </a:extLst>
          </p:cNvPr>
          <p:cNvSpPr txBox="1"/>
          <p:nvPr/>
        </p:nvSpPr>
        <p:spPr>
          <a:xfrm>
            <a:off x="493056" y="381310"/>
            <a:ext cx="11593781" cy="4131900"/>
          </a:xfrm>
          <a:prstGeom prst="rect">
            <a:avLst/>
          </a:prstGeom>
          <a:noFill/>
        </p:spPr>
        <p:txBody>
          <a:bodyPr wrap="square" rtlCol="0">
            <a:spAutoFit/>
          </a:bodyPr>
          <a:lstStyle/>
          <a:p>
            <a:pPr>
              <a:lnSpc>
                <a:spcPts val="4500"/>
              </a:lnSpc>
            </a:pPr>
            <a:r>
              <a:rPr lang="en-US" sz="2800" dirty="0" smtClean="0">
                <a:solidFill>
                  <a:srgbClr val="002060"/>
                </a:solidFill>
              </a:rPr>
              <a:t>The paper did not explain how he could walk</a:t>
            </a:r>
          </a:p>
          <a:p>
            <a:pPr>
              <a:lnSpc>
                <a:spcPts val="4500"/>
              </a:lnSpc>
            </a:pPr>
            <a:r>
              <a:rPr lang="en-US" sz="2800" dirty="0" smtClean="0">
                <a:solidFill>
                  <a:srgbClr val="002060"/>
                </a:solidFill>
              </a:rPr>
              <a:t>with </a:t>
            </a:r>
            <a:r>
              <a:rPr lang="en-US" sz="2800" dirty="0">
                <a:solidFill>
                  <a:srgbClr val="002060"/>
                </a:solidFill>
              </a:rPr>
              <a:t>a walker, without assistance or </a:t>
            </a:r>
            <a:r>
              <a:rPr lang="en-US" sz="2800" dirty="0" smtClean="0">
                <a:solidFill>
                  <a:srgbClr val="002060"/>
                </a:solidFill>
              </a:rPr>
              <a:t>braces,</a:t>
            </a:r>
          </a:p>
          <a:p>
            <a:pPr>
              <a:lnSpc>
                <a:spcPts val="4500"/>
              </a:lnSpc>
            </a:pPr>
            <a:r>
              <a:rPr lang="en-US" sz="2800" dirty="0" smtClean="0">
                <a:solidFill>
                  <a:srgbClr val="002060"/>
                </a:solidFill>
              </a:rPr>
              <a:t>with a muscle strength of 0-2/5, which is not</a:t>
            </a:r>
          </a:p>
          <a:p>
            <a:pPr>
              <a:lnSpc>
                <a:spcPts val="4500"/>
              </a:lnSpc>
            </a:pPr>
            <a:r>
              <a:rPr lang="en-US" sz="2800" dirty="0" smtClean="0">
                <a:solidFill>
                  <a:srgbClr val="002060"/>
                </a:solidFill>
              </a:rPr>
              <a:t>sufficient to </a:t>
            </a:r>
          </a:p>
          <a:p>
            <a:pPr>
              <a:lnSpc>
                <a:spcPts val="4500"/>
              </a:lnSpc>
            </a:pPr>
            <a:r>
              <a:rPr lang="en-US" sz="2800" dirty="0" smtClean="0">
                <a:solidFill>
                  <a:srgbClr val="002060"/>
                </a:solidFill>
              </a:rPr>
              <a:t>overcome gravity.  </a:t>
            </a:r>
          </a:p>
          <a:p>
            <a:pPr>
              <a:lnSpc>
                <a:spcPts val="4500"/>
              </a:lnSpc>
            </a:pPr>
            <a:r>
              <a:rPr lang="en-US" sz="2800" dirty="0" smtClean="0">
                <a:solidFill>
                  <a:srgbClr val="002060"/>
                </a:solidFill>
              </a:rPr>
              <a:t>After the treatment, however, he </a:t>
            </a:r>
            <a:r>
              <a:rPr lang="en-US" sz="2800" dirty="0">
                <a:solidFill>
                  <a:srgbClr val="002060"/>
                </a:solidFill>
              </a:rPr>
              <a:t>achieved a WISCI II </a:t>
            </a:r>
            <a:r>
              <a:rPr lang="en-US" sz="2800" dirty="0" smtClean="0">
                <a:solidFill>
                  <a:srgbClr val="002060"/>
                </a:solidFill>
              </a:rPr>
              <a:t>score of 16, which means that he replaced the walker with two crutches. </a:t>
            </a:r>
            <a:endParaRPr lang="en-US" sz="2800" dirty="0">
              <a:solidFill>
                <a:srgbClr val="002060"/>
              </a:solidFill>
            </a:endParaRPr>
          </a:p>
        </p:txBody>
      </p:sp>
      <p:sp>
        <p:nvSpPr>
          <p:cNvPr id="2" name="TextBox 1"/>
          <p:cNvSpPr txBox="1"/>
          <p:nvPr/>
        </p:nvSpPr>
        <p:spPr>
          <a:xfrm>
            <a:off x="6095999" y="2590416"/>
            <a:ext cx="691319" cy="369332"/>
          </a:xfrm>
          <a:prstGeom prst="rect">
            <a:avLst/>
          </a:prstGeom>
          <a:noFill/>
        </p:spPr>
        <p:txBody>
          <a:bodyPr wrap="square" rtlCol="1">
            <a:spAutoFit/>
          </a:bodyPr>
          <a:lstStyle/>
          <a:p>
            <a:r>
              <a:rPr lang="en-US" dirty="0" smtClean="0"/>
              <a:t>Rt/Lt</a:t>
            </a:r>
            <a:endParaRPr lang="he-IL" dirty="0"/>
          </a:p>
        </p:txBody>
      </p:sp>
      <p:sp>
        <p:nvSpPr>
          <p:cNvPr id="12" name="כוכב עם 6 פינות 11"/>
          <p:cNvSpPr/>
          <p:nvPr/>
        </p:nvSpPr>
        <p:spPr>
          <a:xfrm>
            <a:off x="7816027" y="2742931"/>
            <a:ext cx="243747" cy="21681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7"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615" t="59645" r="1553" b="20177"/>
          <a:stretch/>
        </p:blipFill>
        <p:spPr bwMode="auto">
          <a:xfrm>
            <a:off x="2078973" y="4516286"/>
            <a:ext cx="10007864" cy="137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אליפסה 6"/>
          <p:cNvSpPr/>
          <p:nvPr/>
        </p:nvSpPr>
        <p:spPr>
          <a:xfrm>
            <a:off x="2168530" y="5526447"/>
            <a:ext cx="9237576" cy="5641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420309" y="5043014"/>
            <a:ext cx="2268121" cy="523220"/>
          </a:xfrm>
          <a:prstGeom prst="rect">
            <a:avLst/>
          </a:prstGeom>
          <a:solidFill>
            <a:schemeClr val="bg1"/>
          </a:solidFill>
        </p:spPr>
        <p:txBody>
          <a:bodyPr wrap="none">
            <a:spAutoFit/>
          </a:bodyPr>
          <a:lstStyle/>
          <a:p>
            <a:r>
              <a:rPr lang="en-US" sz="2800" dirty="0">
                <a:solidFill>
                  <a:srgbClr val="002060"/>
                </a:solidFill>
              </a:rPr>
              <a:t>WISCI II Levels</a:t>
            </a:r>
            <a:endParaRPr lang="he-IL" sz="2800" dirty="0">
              <a:solidFill>
                <a:srgbClr val="002060"/>
              </a:solidFill>
            </a:endParaRPr>
          </a:p>
        </p:txBody>
      </p:sp>
    </p:spTree>
    <p:extLst>
      <p:ext uri="{BB962C8B-B14F-4D97-AF65-F5344CB8AC3E}">
        <p14:creationId xmlns:p14="http://schemas.microsoft.com/office/powerpoint/2010/main" val="3566573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5" r="1553"/>
          <a:stretch/>
        </p:blipFill>
        <p:spPr bwMode="auto">
          <a:xfrm>
            <a:off x="522514" y="592138"/>
            <a:ext cx="7641772" cy="51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2514" y="5851752"/>
            <a:ext cx="2775857" cy="523220"/>
          </a:xfrm>
          <a:prstGeom prst="rect">
            <a:avLst/>
          </a:prstGeom>
          <a:noFill/>
        </p:spPr>
        <p:txBody>
          <a:bodyPr wrap="square" rtlCol="1">
            <a:spAutoFit/>
          </a:bodyPr>
          <a:lstStyle/>
          <a:p>
            <a:r>
              <a:rPr lang="en-US" sz="2800" dirty="0" smtClean="0">
                <a:solidFill>
                  <a:srgbClr val="002060"/>
                </a:solidFill>
              </a:rPr>
              <a:t>WISCI II Levels</a:t>
            </a:r>
            <a:endParaRPr lang="he-IL" sz="2800" dirty="0">
              <a:solidFill>
                <a:srgbClr val="002060"/>
              </a:solidFill>
            </a:endParaRPr>
          </a:p>
        </p:txBody>
      </p:sp>
      <p:sp>
        <p:nvSpPr>
          <p:cNvPr id="10" name="אליפסה 9"/>
          <p:cNvSpPr/>
          <p:nvPr/>
        </p:nvSpPr>
        <p:spPr>
          <a:xfrm>
            <a:off x="440872" y="4371976"/>
            <a:ext cx="7184571" cy="436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102929" y="1188446"/>
            <a:ext cx="5089071" cy="5196166"/>
          </a:xfrm>
          <a:prstGeom prst="rect">
            <a:avLst/>
          </a:prstGeom>
          <a:solidFill>
            <a:schemeClr val="bg1"/>
          </a:solidFill>
        </p:spPr>
        <p:txBody>
          <a:bodyPr wrap="square" rtlCol="0">
            <a:spAutoFit/>
          </a:bodyPr>
          <a:lstStyle/>
          <a:p>
            <a:pPr>
              <a:lnSpc>
                <a:spcPct val="150000"/>
              </a:lnSpc>
            </a:pPr>
            <a:r>
              <a:rPr lang="en-US" sz="2800" dirty="0" smtClean="0">
                <a:solidFill>
                  <a:srgbClr val="002060"/>
                </a:solidFill>
              </a:rPr>
              <a:t>He even achieved ground walking with EES, but the figure demonstrating it in an ecological setting, shows that this walking required </a:t>
            </a:r>
            <a:r>
              <a:rPr lang="en-US" sz="2800" b="1" dirty="0" smtClean="0">
                <a:solidFill>
                  <a:srgbClr val="002060"/>
                </a:solidFill>
              </a:rPr>
              <a:t>a walker, just as before the treatment</a:t>
            </a:r>
            <a:r>
              <a:rPr lang="en-US" sz="2800" dirty="0" smtClean="0">
                <a:solidFill>
                  <a:srgbClr val="002060"/>
                </a:solidFill>
              </a:rPr>
              <a:t>, and also a wheelchair behind…</a:t>
            </a:r>
          </a:p>
          <a:p>
            <a:pPr>
              <a:lnSpc>
                <a:spcPct val="150000"/>
              </a:lnSpc>
            </a:pPr>
            <a:endParaRPr lang="en-US" sz="2800" dirty="0">
              <a:solidFill>
                <a:srgbClr val="002060"/>
              </a:solidFill>
            </a:endParaRPr>
          </a:p>
        </p:txBody>
      </p:sp>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p:nvPr/>
        </p:nvPicPr>
        <p:blipFill rotWithShape="1">
          <a:blip r:embed="rId5"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632" r="5062" b="3394"/>
          <a:stretch/>
        </p:blipFill>
        <p:spPr bwMode="auto">
          <a:xfrm>
            <a:off x="440872" y="437302"/>
            <a:ext cx="6662057" cy="642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מחבר חץ ישר 6"/>
          <p:cNvCxnSpPr/>
          <p:nvPr/>
        </p:nvCxnSpPr>
        <p:spPr>
          <a:xfrm flipV="1">
            <a:off x="1714500" y="5084309"/>
            <a:ext cx="0" cy="75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514" y="6190306"/>
            <a:ext cx="3249385" cy="369332"/>
          </a:xfrm>
          <a:prstGeom prst="rect">
            <a:avLst/>
          </a:prstGeom>
          <a:noFill/>
        </p:spPr>
        <p:txBody>
          <a:bodyPr wrap="square" rtlCol="1">
            <a:spAutoFit/>
          </a:bodyPr>
          <a:lstStyle/>
          <a:p>
            <a:r>
              <a:rPr lang="pt-BR" dirty="0">
                <a:solidFill>
                  <a:srgbClr val="002060"/>
                </a:solidFill>
              </a:rPr>
              <a:t>Nature </a:t>
            </a:r>
            <a:r>
              <a:rPr lang="pt-BR" dirty="0" smtClean="0">
                <a:solidFill>
                  <a:srgbClr val="002060"/>
                </a:solidFill>
              </a:rPr>
              <a:t>2018:563;65 Figure 6b</a:t>
            </a:r>
            <a:endParaRPr lang="he-IL" dirty="0"/>
          </a:p>
        </p:txBody>
      </p:sp>
      <p:pic>
        <p:nvPicPr>
          <p:cNvPr id="12"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4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368482" y="1233184"/>
            <a:ext cx="5709557" cy="4549835"/>
          </a:xfrm>
          <a:prstGeom prst="rect">
            <a:avLst/>
          </a:prstGeom>
          <a:noFill/>
        </p:spPr>
        <p:txBody>
          <a:bodyPr wrap="square" rtlCol="0">
            <a:spAutoFit/>
          </a:bodyPr>
          <a:lstStyle/>
          <a:p>
            <a:pPr>
              <a:lnSpc>
                <a:spcPct val="150000"/>
              </a:lnSpc>
            </a:pPr>
            <a:r>
              <a:rPr lang="en-US" sz="2800" dirty="0" smtClean="0">
                <a:solidFill>
                  <a:srgbClr val="002060"/>
                </a:solidFill>
              </a:rPr>
              <a:t>With additional rehabilitation alone</a:t>
            </a:r>
            <a:r>
              <a:rPr lang="en-US" sz="2800" dirty="0">
                <a:solidFill>
                  <a:srgbClr val="002060"/>
                </a:solidFill>
              </a:rPr>
              <a:t>, </a:t>
            </a:r>
            <a:r>
              <a:rPr lang="en-US" sz="2800" dirty="0" smtClean="0">
                <a:solidFill>
                  <a:srgbClr val="002060"/>
                </a:solidFill>
              </a:rPr>
              <a:t>using </a:t>
            </a:r>
            <a:r>
              <a:rPr lang="en-US" sz="2800" dirty="0">
                <a:solidFill>
                  <a:srgbClr val="002060"/>
                </a:solidFill>
              </a:rPr>
              <a:t>braces and </a:t>
            </a:r>
            <a:r>
              <a:rPr lang="en-US" sz="2800" dirty="0" smtClean="0">
                <a:solidFill>
                  <a:srgbClr val="002060"/>
                </a:solidFill>
              </a:rPr>
              <a:t>crutches, </a:t>
            </a:r>
            <a:r>
              <a:rPr lang="en-US" sz="2800" dirty="0">
                <a:solidFill>
                  <a:srgbClr val="002060"/>
                </a:solidFill>
              </a:rPr>
              <a:t>he </a:t>
            </a:r>
            <a:r>
              <a:rPr lang="en-US" sz="2800" dirty="0" smtClean="0">
                <a:solidFill>
                  <a:srgbClr val="002060"/>
                </a:solidFill>
              </a:rPr>
              <a:t>could have been walking, swinging with a functional speed, and maybe climbing stairs. This type of mobility </a:t>
            </a:r>
            <a:r>
              <a:rPr lang="en-US" sz="2800" dirty="0" smtClean="0">
                <a:solidFill>
                  <a:srgbClr val="002060"/>
                </a:solidFill>
              </a:rPr>
              <a:t>may be </a:t>
            </a:r>
            <a:r>
              <a:rPr lang="en-US" sz="2800" dirty="0" smtClean="0">
                <a:solidFill>
                  <a:srgbClr val="002060"/>
                </a:solidFill>
              </a:rPr>
              <a:t>more functional than that seen in the picture.</a:t>
            </a:r>
            <a:endParaRPr lang="en-US" sz="2800" dirty="0">
              <a:solidFill>
                <a:srgbClr val="002060"/>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11" r="2735" b="3395"/>
          <a:stretch/>
        </p:blipFill>
        <p:spPr bwMode="auto">
          <a:xfrm>
            <a:off x="440872" y="571499"/>
            <a:ext cx="5751883" cy="526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מחבר חץ ישר 6"/>
          <p:cNvCxnSpPr/>
          <p:nvPr/>
        </p:nvCxnSpPr>
        <p:spPr>
          <a:xfrm flipV="1">
            <a:off x="1436914" y="4359729"/>
            <a:ext cx="0" cy="7511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620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110735"/>
            <a:ext cx="12192000" cy="6858000"/>
          </a:xfrm>
          <a:prstGeom prst="rect">
            <a:avLst/>
          </a:prstGeom>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04" b="70234"/>
          <a:stretch/>
        </p:blipFill>
        <p:spPr bwMode="auto">
          <a:xfrm>
            <a:off x="7039745" y="1509804"/>
            <a:ext cx="5152255" cy="8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מלבן 8"/>
          <p:cNvSpPr/>
          <p:nvPr/>
        </p:nvSpPr>
        <p:spPr>
          <a:xfrm>
            <a:off x="7182439" y="795955"/>
            <a:ext cx="4392488" cy="830997"/>
          </a:xfrm>
          <a:prstGeom prst="rect">
            <a:avLst/>
          </a:prstGeom>
        </p:spPr>
        <p:txBody>
          <a:bodyPr wrap="square">
            <a:spAutoFit/>
          </a:bodyPr>
          <a:lstStyle/>
          <a:p>
            <a:pPr algn="l" rtl="0"/>
            <a:r>
              <a:rPr lang="en-US" sz="2400" dirty="0">
                <a:solidFill>
                  <a:srgbClr val="002060"/>
                </a:solidFill>
              </a:rPr>
              <a:t>Wagner 2018 </a:t>
            </a:r>
            <a:endParaRPr lang="en-US" sz="2400" dirty="0" smtClean="0">
              <a:solidFill>
                <a:srgbClr val="002060"/>
              </a:solidFill>
            </a:endParaRPr>
          </a:p>
          <a:p>
            <a:pPr algn="l" rtl="0"/>
            <a:r>
              <a:rPr lang="en-US" sz="2400" dirty="0" smtClean="0">
                <a:solidFill>
                  <a:srgbClr val="002060"/>
                </a:solidFill>
              </a:rPr>
              <a:t>Extended </a:t>
            </a:r>
            <a:r>
              <a:rPr lang="en-US" sz="2400" dirty="0">
                <a:solidFill>
                  <a:srgbClr val="002060"/>
                </a:solidFill>
              </a:rPr>
              <a:t>Data Table 1 </a:t>
            </a:r>
            <a:endParaRPr lang="he-IL" sz="2400" dirty="0">
              <a:solidFill>
                <a:srgbClr val="002060"/>
              </a:solidFill>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13" r="65199"/>
          <a:stretch/>
        </p:blipFill>
        <p:spPr bwMode="auto">
          <a:xfrm>
            <a:off x="3652636" y="2097919"/>
            <a:ext cx="3465164" cy="241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16910" y="3318265"/>
            <a:ext cx="691319" cy="369332"/>
          </a:xfrm>
          <a:prstGeom prst="rect">
            <a:avLst/>
          </a:prstGeom>
          <a:noFill/>
        </p:spPr>
        <p:txBody>
          <a:bodyPr wrap="square" rtlCol="1">
            <a:spAutoFit/>
          </a:bodyPr>
          <a:lstStyle/>
          <a:p>
            <a:r>
              <a:rPr lang="en-US" dirty="0" smtClean="0"/>
              <a:t>Rt/Lt</a:t>
            </a:r>
            <a:endParaRPr lang="he-IL"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73" r="307"/>
          <a:stretch/>
        </p:blipFill>
        <p:spPr bwMode="auto">
          <a:xfrm>
            <a:off x="7117799" y="2097919"/>
            <a:ext cx="5074201" cy="244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כוכב עם 6 פינות 11"/>
          <p:cNvSpPr/>
          <p:nvPr/>
        </p:nvSpPr>
        <p:spPr>
          <a:xfrm>
            <a:off x="9493998" y="2742931"/>
            <a:ext cx="243747" cy="21681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3535052" y="3368599"/>
            <a:ext cx="8656948" cy="1313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466201" y="795955"/>
            <a:ext cx="11740464" cy="5755422"/>
          </a:xfrm>
          <a:prstGeom prst="rect">
            <a:avLst/>
          </a:prstGeom>
        </p:spPr>
        <p:txBody>
          <a:bodyPr wrap="square">
            <a:spAutoFit/>
          </a:bodyPr>
          <a:lstStyle/>
          <a:p>
            <a:pPr>
              <a:lnSpc>
                <a:spcPct val="150000"/>
              </a:lnSpc>
            </a:pPr>
            <a:r>
              <a:rPr lang="en-US" sz="2800" dirty="0" smtClean="0">
                <a:solidFill>
                  <a:srgbClr val="002060"/>
                </a:solidFill>
              </a:rPr>
              <a:t>This and </a:t>
            </a:r>
            <a:r>
              <a:rPr lang="en-US" sz="2800" dirty="0">
                <a:solidFill>
                  <a:srgbClr val="002060"/>
                </a:solidFill>
              </a:rPr>
              <a:t>one </a:t>
            </a:r>
            <a:r>
              <a:rPr lang="en-US" sz="2800" dirty="0" smtClean="0">
                <a:solidFill>
                  <a:srgbClr val="002060"/>
                </a:solidFill>
              </a:rPr>
              <a:t>other patient </a:t>
            </a:r>
            <a:r>
              <a:rPr lang="en-US" sz="2800" dirty="0">
                <a:solidFill>
                  <a:srgbClr val="002060"/>
                </a:solidFill>
              </a:rPr>
              <a:t>demonstrated </a:t>
            </a:r>
            <a:endParaRPr lang="en-US" sz="2800" dirty="0" smtClean="0">
              <a:solidFill>
                <a:srgbClr val="002060"/>
              </a:solidFill>
            </a:endParaRPr>
          </a:p>
          <a:p>
            <a:pPr>
              <a:lnSpc>
                <a:spcPct val="150000"/>
              </a:lnSpc>
            </a:pPr>
            <a:r>
              <a:rPr lang="en-US" sz="2800" dirty="0" smtClean="0">
                <a:solidFill>
                  <a:srgbClr val="002060"/>
                </a:solidFill>
              </a:rPr>
              <a:t>ground walking after </a:t>
            </a:r>
            <a:r>
              <a:rPr lang="en-US" sz="2800" dirty="0">
                <a:solidFill>
                  <a:srgbClr val="002060"/>
                </a:solidFill>
              </a:rPr>
              <a:t>the treatment. </a:t>
            </a:r>
            <a:endParaRPr lang="en-US" sz="2800" dirty="0" smtClean="0">
              <a:solidFill>
                <a:srgbClr val="002060"/>
              </a:solidFill>
            </a:endParaRPr>
          </a:p>
          <a:p>
            <a:pPr>
              <a:lnSpc>
                <a:spcPct val="150000"/>
              </a:lnSpc>
            </a:pPr>
            <a:r>
              <a:rPr lang="en-US" sz="2800" dirty="0" smtClean="0">
                <a:solidFill>
                  <a:srgbClr val="002060"/>
                </a:solidFill>
              </a:rPr>
              <a:t>The </a:t>
            </a:r>
            <a:r>
              <a:rPr lang="en-US" sz="2800" dirty="0">
                <a:solidFill>
                  <a:srgbClr val="002060"/>
                </a:solidFill>
              </a:rPr>
              <a:t>second patient, </a:t>
            </a:r>
            <a:endParaRPr lang="en-US" sz="2800" dirty="0" smtClean="0">
              <a:solidFill>
                <a:srgbClr val="002060"/>
              </a:solidFill>
            </a:endParaRPr>
          </a:p>
          <a:p>
            <a:pPr>
              <a:lnSpc>
                <a:spcPct val="150000"/>
              </a:lnSpc>
            </a:pPr>
            <a:r>
              <a:rPr lang="en-US" sz="2800" dirty="0" smtClean="0">
                <a:solidFill>
                  <a:srgbClr val="002060"/>
                </a:solidFill>
              </a:rPr>
              <a:t>a </a:t>
            </a:r>
            <a:r>
              <a:rPr lang="en-US" sz="2800" dirty="0">
                <a:solidFill>
                  <a:srgbClr val="002060"/>
                </a:solidFill>
              </a:rPr>
              <a:t>35 y old male, </a:t>
            </a:r>
            <a:endParaRPr lang="en-US" sz="2800" dirty="0" smtClean="0">
              <a:solidFill>
                <a:srgbClr val="002060"/>
              </a:solidFill>
            </a:endParaRPr>
          </a:p>
          <a:p>
            <a:pPr>
              <a:lnSpc>
                <a:spcPts val="4000"/>
              </a:lnSpc>
            </a:pPr>
            <a:r>
              <a:rPr lang="en-US" sz="2800" dirty="0" smtClean="0">
                <a:solidFill>
                  <a:srgbClr val="002060"/>
                </a:solidFill>
              </a:rPr>
              <a:t>achieved walking </a:t>
            </a:r>
            <a:r>
              <a:rPr lang="en-US" sz="2800" dirty="0">
                <a:solidFill>
                  <a:srgbClr val="002060"/>
                </a:solidFill>
              </a:rPr>
              <a:t>with </a:t>
            </a:r>
            <a:r>
              <a:rPr lang="en-US" sz="2800" dirty="0" smtClean="0">
                <a:solidFill>
                  <a:srgbClr val="002060"/>
                </a:solidFill>
              </a:rPr>
              <a:t>a walker, without </a:t>
            </a:r>
            <a:r>
              <a:rPr lang="en-US" sz="2800" dirty="0">
                <a:solidFill>
                  <a:srgbClr val="002060"/>
                </a:solidFill>
              </a:rPr>
              <a:t>braces and assistance, </a:t>
            </a:r>
            <a:endParaRPr lang="en-US" sz="2800" dirty="0" smtClean="0">
              <a:solidFill>
                <a:srgbClr val="002060"/>
              </a:solidFill>
            </a:endParaRPr>
          </a:p>
          <a:p>
            <a:pPr>
              <a:lnSpc>
                <a:spcPts val="4000"/>
              </a:lnSpc>
            </a:pPr>
            <a:r>
              <a:rPr lang="en-US" sz="2800" dirty="0" smtClean="0">
                <a:solidFill>
                  <a:srgbClr val="002060"/>
                </a:solidFill>
              </a:rPr>
              <a:t>instead </a:t>
            </a:r>
            <a:r>
              <a:rPr lang="en-US" sz="2800" dirty="0">
                <a:solidFill>
                  <a:srgbClr val="002060"/>
                </a:solidFill>
              </a:rPr>
              <a:t>of using a walker with braces and assistance. </a:t>
            </a:r>
            <a:endParaRPr lang="en-US" sz="2800" dirty="0" smtClean="0">
              <a:solidFill>
                <a:srgbClr val="002060"/>
              </a:solidFill>
            </a:endParaRPr>
          </a:p>
          <a:p>
            <a:pPr>
              <a:lnSpc>
                <a:spcPts val="4000"/>
              </a:lnSpc>
            </a:pPr>
            <a:r>
              <a:rPr lang="en-US" sz="2800" dirty="0" smtClean="0">
                <a:solidFill>
                  <a:srgbClr val="002060"/>
                </a:solidFill>
              </a:rPr>
              <a:t>His WISCI </a:t>
            </a:r>
            <a:r>
              <a:rPr lang="en-US" sz="2800" dirty="0">
                <a:solidFill>
                  <a:srgbClr val="002060"/>
                </a:solidFill>
              </a:rPr>
              <a:t>II score increased from 6  to  </a:t>
            </a:r>
            <a:r>
              <a:rPr lang="en-US" sz="2800" dirty="0" smtClean="0">
                <a:solidFill>
                  <a:srgbClr val="002060"/>
                </a:solidFill>
              </a:rPr>
              <a:t>13</a:t>
            </a:r>
            <a:r>
              <a:rPr lang="en-US" sz="2800" dirty="0">
                <a:solidFill>
                  <a:srgbClr val="002060"/>
                </a:solidFill>
              </a:rPr>
              <a:t>. </a:t>
            </a:r>
            <a:endParaRPr lang="en-US" sz="2800" dirty="0" smtClean="0">
              <a:solidFill>
                <a:srgbClr val="002060"/>
              </a:solidFill>
            </a:endParaRPr>
          </a:p>
          <a:p>
            <a:pPr>
              <a:lnSpc>
                <a:spcPts val="4000"/>
              </a:lnSpc>
            </a:pPr>
            <a:r>
              <a:rPr lang="en-US" sz="2800" dirty="0" smtClean="0">
                <a:solidFill>
                  <a:srgbClr val="002060"/>
                </a:solidFill>
              </a:rPr>
              <a:t>Using </a:t>
            </a:r>
            <a:r>
              <a:rPr lang="en-US" sz="2800" dirty="0">
                <a:solidFill>
                  <a:srgbClr val="002060"/>
                </a:solidFill>
              </a:rPr>
              <a:t>EES he could walk with </a:t>
            </a:r>
            <a:r>
              <a:rPr lang="en-US" sz="2800" dirty="0" smtClean="0">
                <a:solidFill>
                  <a:srgbClr val="002060"/>
                </a:solidFill>
              </a:rPr>
              <a:t>a walker</a:t>
            </a:r>
            <a:r>
              <a:rPr lang="en-US" sz="2800" dirty="0">
                <a:solidFill>
                  <a:srgbClr val="002060"/>
                </a:solidFill>
              </a:rPr>
              <a:t>, without assistance </a:t>
            </a:r>
            <a:endParaRPr lang="en-US" sz="2800" dirty="0" smtClean="0">
              <a:solidFill>
                <a:srgbClr val="002060"/>
              </a:solidFill>
            </a:endParaRPr>
          </a:p>
          <a:p>
            <a:pPr>
              <a:lnSpc>
                <a:spcPts val="4000"/>
              </a:lnSpc>
            </a:pPr>
            <a:r>
              <a:rPr lang="en-US" sz="2800" dirty="0" smtClean="0">
                <a:solidFill>
                  <a:srgbClr val="002060"/>
                </a:solidFill>
              </a:rPr>
              <a:t>or </a:t>
            </a:r>
            <a:r>
              <a:rPr lang="en-US" sz="2800" dirty="0">
                <a:solidFill>
                  <a:srgbClr val="002060"/>
                </a:solidFill>
              </a:rPr>
              <a:t>braces, </a:t>
            </a:r>
            <a:r>
              <a:rPr lang="en-US" sz="2800" dirty="0" smtClean="0">
                <a:solidFill>
                  <a:srgbClr val="002060"/>
                </a:solidFill>
              </a:rPr>
              <a:t>even in an ecological </a:t>
            </a:r>
            <a:r>
              <a:rPr lang="en-US" sz="2800" dirty="0">
                <a:solidFill>
                  <a:srgbClr val="002060"/>
                </a:solidFill>
              </a:rPr>
              <a:t>setting.</a:t>
            </a:r>
          </a:p>
          <a:p>
            <a:pPr>
              <a:lnSpc>
                <a:spcPts val="4000"/>
              </a:lnSpc>
            </a:pPr>
            <a:endParaRPr lang="he-IL" sz="2800" dirty="0">
              <a:solidFill>
                <a:srgbClr val="002060"/>
              </a:solidFill>
            </a:endParaRPr>
          </a:p>
        </p:txBody>
      </p:sp>
      <p:sp>
        <p:nvSpPr>
          <p:cNvPr id="13" name="TextBox 12"/>
          <p:cNvSpPr txBox="1"/>
          <p:nvPr/>
        </p:nvSpPr>
        <p:spPr>
          <a:xfrm>
            <a:off x="6123650" y="2666673"/>
            <a:ext cx="691319" cy="369332"/>
          </a:xfrm>
          <a:prstGeom prst="rect">
            <a:avLst/>
          </a:prstGeom>
          <a:noFill/>
        </p:spPr>
        <p:txBody>
          <a:bodyPr wrap="square" rtlCol="1">
            <a:spAutoFit/>
          </a:bodyPr>
          <a:lstStyle/>
          <a:p>
            <a:r>
              <a:rPr lang="en-US" dirty="0" smtClean="0"/>
              <a:t>Rt/Lt</a:t>
            </a:r>
            <a:endParaRPr lang="he-IL" dirty="0"/>
          </a:p>
        </p:txBody>
      </p:sp>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8487"/>
          <a:stretch/>
        </p:blipFill>
        <p:spPr bwMode="auto">
          <a:xfrm>
            <a:off x="9737745" y="3836827"/>
            <a:ext cx="2395968" cy="276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737744" y="5914574"/>
            <a:ext cx="2263755" cy="646331"/>
          </a:xfrm>
          <a:prstGeom prst="rect">
            <a:avLst/>
          </a:prstGeom>
          <a:noFill/>
        </p:spPr>
        <p:txBody>
          <a:bodyPr wrap="square" rtlCol="1">
            <a:spAutoFit/>
          </a:bodyPr>
          <a:lstStyle/>
          <a:p>
            <a:r>
              <a:rPr lang="pt-BR" dirty="0">
                <a:solidFill>
                  <a:schemeClr val="bg1"/>
                </a:solidFill>
              </a:rPr>
              <a:t>Nature </a:t>
            </a:r>
            <a:r>
              <a:rPr lang="pt-BR" dirty="0" smtClean="0">
                <a:solidFill>
                  <a:schemeClr val="bg1"/>
                </a:solidFill>
              </a:rPr>
              <a:t>2018:563;65 </a:t>
            </a:r>
          </a:p>
          <a:p>
            <a:r>
              <a:rPr lang="pt-BR" dirty="0" smtClean="0">
                <a:solidFill>
                  <a:schemeClr val="bg1"/>
                </a:solidFill>
              </a:rPr>
              <a:t>Figure 6b</a:t>
            </a:r>
            <a:endParaRPr lang="he-IL" dirty="0">
              <a:solidFill>
                <a:schemeClr val="bg1"/>
              </a:solidFill>
            </a:endParaRPr>
          </a:p>
        </p:txBody>
      </p:sp>
      <p:pic>
        <p:nvPicPr>
          <p:cNvPr id="16"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7"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5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881411" y="753368"/>
            <a:ext cx="6206893" cy="3170099"/>
          </a:xfrm>
          <a:prstGeom prst="rect">
            <a:avLst/>
          </a:prstGeom>
          <a:noFill/>
        </p:spPr>
        <p:txBody>
          <a:bodyPr wrap="square" rtlCol="0">
            <a:spAutoFit/>
          </a:bodyPr>
          <a:lstStyle/>
          <a:p>
            <a:pPr>
              <a:lnSpc>
                <a:spcPts val="4000"/>
              </a:lnSpc>
            </a:pPr>
            <a:r>
              <a:rPr lang="en-US" sz="2800" dirty="0" smtClean="0">
                <a:solidFill>
                  <a:srgbClr val="002060"/>
                </a:solidFill>
              </a:rPr>
              <a:t>His </a:t>
            </a:r>
            <a:r>
              <a:rPr lang="en-US" sz="2800" dirty="0">
                <a:solidFill>
                  <a:srgbClr val="002060"/>
                </a:solidFill>
              </a:rPr>
              <a:t>main restored voluntary </a:t>
            </a:r>
            <a:endParaRPr lang="en-US" sz="2800" dirty="0" smtClean="0">
              <a:solidFill>
                <a:srgbClr val="002060"/>
              </a:solidFill>
            </a:endParaRPr>
          </a:p>
          <a:p>
            <a:pPr>
              <a:lnSpc>
                <a:spcPts val="4000"/>
              </a:lnSpc>
            </a:pPr>
            <a:r>
              <a:rPr lang="en-US" sz="2800" dirty="0" smtClean="0">
                <a:solidFill>
                  <a:srgbClr val="002060"/>
                </a:solidFill>
              </a:rPr>
              <a:t>movements were </a:t>
            </a:r>
            <a:r>
              <a:rPr lang="en-US" sz="2800" dirty="0">
                <a:solidFill>
                  <a:srgbClr val="002060"/>
                </a:solidFill>
              </a:rPr>
              <a:t>those of ankle dorsiflexion, </a:t>
            </a:r>
            <a:r>
              <a:rPr lang="en-US" sz="2800" dirty="0" smtClean="0">
                <a:solidFill>
                  <a:srgbClr val="002060"/>
                </a:solidFill>
              </a:rPr>
              <a:t>which contributed to eliminating the </a:t>
            </a:r>
            <a:r>
              <a:rPr lang="en-US" sz="2800" dirty="0">
                <a:solidFill>
                  <a:srgbClr val="002060"/>
                </a:solidFill>
              </a:rPr>
              <a:t>need for short leg braces. </a:t>
            </a:r>
            <a:endParaRPr lang="en-US" sz="2800" dirty="0" smtClean="0">
              <a:solidFill>
                <a:srgbClr val="002060"/>
              </a:solidFill>
            </a:endParaRPr>
          </a:p>
          <a:p>
            <a:pPr>
              <a:lnSpc>
                <a:spcPts val="4000"/>
              </a:lnSpc>
            </a:pPr>
            <a:r>
              <a:rPr lang="en-US" sz="2800" dirty="0" smtClean="0">
                <a:solidFill>
                  <a:srgbClr val="002060"/>
                </a:solidFill>
              </a:rPr>
              <a:t>Elimination </a:t>
            </a:r>
            <a:r>
              <a:rPr lang="en-US" sz="2800" dirty="0">
                <a:solidFill>
                  <a:srgbClr val="002060"/>
                </a:solidFill>
              </a:rPr>
              <a:t>of the need for short leg braces was his only functional gain</a:t>
            </a:r>
            <a:r>
              <a:rPr lang="en-US" sz="2800" dirty="0" smtClean="0">
                <a:solidFill>
                  <a:srgbClr val="002060"/>
                </a:solidFill>
              </a:rPr>
              <a:t>.</a:t>
            </a: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16" b="32335"/>
          <a:stretch/>
        </p:blipFill>
        <p:spPr bwMode="auto">
          <a:xfrm>
            <a:off x="471340" y="779774"/>
            <a:ext cx="5410071" cy="505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5881410" y="3957342"/>
            <a:ext cx="6096000" cy="1862048"/>
          </a:xfrm>
          <a:prstGeom prst="rect">
            <a:avLst/>
          </a:prstGeom>
        </p:spPr>
        <p:txBody>
          <a:bodyPr>
            <a:spAutoFit/>
          </a:bodyPr>
          <a:lstStyle/>
          <a:p>
            <a:pPr>
              <a:lnSpc>
                <a:spcPts val="4600"/>
              </a:lnSpc>
            </a:pPr>
            <a:r>
              <a:rPr lang="en-US" sz="2800" dirty="0">
                <a:solidFill>
                  <a:srgbClr val="002060"/>
                </a:solidFill>
              </a:rPr>
              <a:t>This </a:t>
            </a:r>
            <a:r>
              <a:rPr lang="en-US" sz="2800" dirty="0" smtClean="0">
                <a:solidFill>
                  <a:srgbClr val="002060"/>
                </a:solidFill>
              </a:rPr>
              <a:t>patient, </a:t>
            </a:r>
            <a:r>
              <a:rPr lang="en-US" sz="2800" dirty="0">
                <a:solidFill>
                  <a:srgbClr val="002060"/>
                </a:solidFill>
              </a:rPr>
              <a:t>however, had </a:t>
            </a:r>
            <a:r>
              <a:rPr lang="en-US" sz="2800" dirty="0" smtClean="0">
                <a:solidFill>
                  <a:srgbClr val="002060"/>
                </a:solidFill>
              </a:rPr>
              <a:t>a muscle </a:t>
            </a:r>
            <a:endParaRPr lang="en-US" sz="2800" dirty="0">
              <a:solidFill>
                <a:srgbClr val="002060"/>
              </a:solidFill>
            </a:endParaRPr>
          </a:p>
          <a:p>
            <a:pPr>
              <a:lnSpc>
                <a:spcPts val="4600"/>
              </a:lnSpc>
            </a:pPr>
            <a:r>
              <a:rPr lang="en-US" sz="2800" dirty="0">
                <a:solidFill>
                  <a:srgbClr val="002060"/>
                </a:solidFill>
              </a:rPr>
              <a:t>strength of </a:t>
            </a:r>
            <a:r>
              <a:rPr lang="en-US" sz="2800" b="1" dirty="0">
                <a:solidFill>
                  <a:srgbClr val="002060"/>
                </a:solidFill>
              </a:rPr>
              <a:t>4/5</a:t>
            </a:r>
            <a:r>
              <a:rPr lang="en-US" sz="2800" dirty="0">
                <a:solidFill>
                  <a:srgbClr val="002060"/>
                </a:solidFill>
              </a:rPr>
              <a:t> in the knee and elbow extensors </a:t>
            </a:r>
            <a:r>
              <a:rPr lang="en-US" sz="2800" b="1" dirty="0">
                <a:solidFill>
                  <a:srgbClr val="002060"/>
                </a:solidFill>
              </a:rPr>
              <a:t>before</a:t>
            </a:r>
            <a:r>
              <a:rPr lang="en-US" sz="2800" dirty="0">
                <a:solidFill>
                  <a:srgbClr val="002060"/>
                </a:solidFill>
              </a:rPr>
              <a:t> the treatment.</a:t>
            </a:r>
            <a:endParaRPr lang="he-IL" sz="2800" dirty="0">
              <a:solidFill>
                <a:srgbClr val="002060"/>
              </a:solidFill>
            </a:endParaRP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563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881410" y="459901"/>
            <a:ext cx="6170535" cy="5401479"/>
          </a:xfrm>
          <a:prstGeom prst="rect">
            <a:avLst/>
          </a:prstGeom>
          <a:noFill/>
        </p:spPr>
        <p:txBody>
          <a:bodyPr wrap="square" rtlCol="0">
            <a:spAutoFit/>
          </a:bodyPr>
          <a:lstStyle/>
          <a:p>
            <a:pPr>
              <a:lnSpc>
                <a:spcPts val="4600"/>
              </a:lnSpc>
            </a:pPr>
            <a:r>
              <a:rPr lang="en-US" sz="2800" dirty="0" smtClean="0">
                <a:solidFill>
                  <a:srgbClr val="002060"/>
                </a:solidFill>
              </a:rPr>
              <a:t>With a muscle strength of</a:t>
            </a:r>
          </a:p>
          <a:p>
            <a:pPr>
              <a:lnSpc>
                <a:spcPts val="4600"/>
              </a:lnSpc>
            </a:pPr>
            <a:r>
              <a:rPr lang="en-US" sz="2800" dirty="0" smtClean="0">
                <a:solidFill>
                  <a:srgbClr val="002060"/>
                </a:solidFill>
              </a:rPr>
              <a:t> </a:t>
            </a:r>
            <a:r>
              <a:rPr lang="en-US" sz="2800" b="1" dirty="0">
                <a:solidFill>
                  <a:srgbClr val="002060"/>
                </a:solidFill>
              </a:rPr>
              <a:t>4/5</a:t>
            </a:r>
            <a:r>
              <a:rPr lang="en-US" sz="2800" dirty="0">
                <a:solidFill>
                  <a:srgbClr val="002060"/>
                </a:solidFill>
              </a:rPr>
              <a:t> in the knee </a:t>
            </a:r>
            <a:r>
              <a:rPr lang="en-US" sz="2800" dirty="0" smtClean="0">
                <a:solidFill>
                  <a:srgbClr val="002060"/>
                </a:solidFill>
              </a:rPr>
              <a:t>and elbow extensors, good rehabilitation, and some adaptation for gripping the walker, he should have </a:t>
            </a:r>
            <a:r>
              <a:rPr lang="en-US" sz="2800" dirty="0">
                <a:solidFill>
                  <a:srgbClr val="002060"/>
                </a:solidFill>
              </a:rPr>
              <a:t>probably </a:t>
            </a:r>
            <a:r>
              <a:rPr lang="en-US" sz="2800" dirty="0" smtClean="0">
                <a:solidFill>
                  <a:srgbClr val="002060"/>
                </a:solidFill>
              </a:rPr>
              <a:t>achieve </a:t>
            </a:r>
            <a:r>
              <a:rPr lang="en-US" sz="2800" dirty="0">
                <a:solidFill>
                  <a:srgbClr val="002060"/>
                </a:solidFill>
              </a:rPr>
              <a:t>walking </a:t>
            </a:r>
            <a:r>
              <a:rPr lang="en-US" sz="2800" dirty="0" smtClean="0">
                <a:solidFill>
                  <a:srgbClr val="002060"/>
                </a:solidFill>
              </a:rPr>
              <a:t>without assistance, avoiding the replacement of short leg braces with </a:t>
            </a:r>
            <a:r>
              <a:rPr lang="en-US" sz="2800" dirty="0">
                <a:solidFill>
                  <a:srgbClr val="002060"/>
                </a:solidFill>
              </a:rPr>
              <a:t>EES. </a:t>
            </a:r>
            <a:r>
              <a:rPr lang="en-US" sz="2800" dirty="0" smtClean="0">
                <a:solidFill>
                  <a:srgbClr val="002060"/>
                </a:solidFill>
              </a:rPr>
              <a:t>The mobility he could probably have achieved is as functional as </a:t>
            </a:r>
            <a:r>
              <a:rPr lang="en-US" sz="2800" dirty="0">
                <a:solidFill>
                  <a:srgbClr val="002060"/>
                </a:solidFill>
              </a:rPr>
              <a:t>that seen in the picture</a:t>
            </a:r>
            <a:r>
              <a:rPr lang="en-US" sz="2800" dirty="0" smtClean="0">
                <a:solidFill>
                  <a:srgbClr val="002060"/>
                </a:solidFill>
              </a:rPr>
              <a:t>.</a:t>
            </a:r>
            <a:endParaRPr lang="en-US" sz="2800" dirty="0">
              <a:solidFill>
                <a:srgbClr val="002060"/>
              </a:solidFill>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16" b="32335"/>
          <a:stretch/>
        </p:blipFill>
        <p:spPr bwMode="auto">
          <a:xfrm>
            <a:off x="471339" y="779774"/>
            <a:ext cx="5410071" cy="505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כוכב עם 6 פינות 7"/>
          <p:cNvSpPr/>
          <p:nvPr/>
        </p:nvSpPr>
        <p:spPr>
          <a:xfrm>
            <a:off x="4386534" y="4788545"/>
            <a:ext cx="243747" cy="21681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תמונה 7" descr="prince1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689" y="2659894"/>
            <a:ext cx="2732119" cy="2468100"/>
          </a:xfrm>
          <a:prstGeom prst="rect">
            <a:avLst/>
          </a:prstGeom>
          <a:noFill/>
          <a:ln>
            <a:noFill/>
          </a:ln>
        </p:spPr>
      </p:pic>
      <p:sp>
        <p:nvSpPr>
          <p:cNvPr id="6" name="TextBox 5">
            <a:extLst>
              <a:ext uri="{FF2B5EF4-FFF2-40B4-BE49-F238E27FC236}">
                <a16:creationId xmlns:a16="http://schemas.microsoft.com/office/drawing/2014/main" xmlns="" id="{4849062C-8AF9-42EE-AECF-ED5425EF6352}"/>
              </a:ext>
            </a:extLst>
          </p:cNvPr>
          <p:cNvSpPr txBox="1"/>
          <p:nvPr/>
        </p:nvSpPr>
        <p:spPr>
          <a:xfrm>
            <a:off x="628584" y="1502699"/>
            <a:ext cx="11563416" cy="5262979"/>
          </a:xfrm>
          <a:prstGeom prst="rect">
            <a:avLst/>
          </a:prstGeom>
          <a:noFill/>
        </p:spPr>
        <p:txBody>
          <a:bodyPr wrap="square" rtlCol="0">
            <a:spAutoFit/>
          </a:bodyPr>
          <a:lstStyle/>
          <a:p>
            <a:pPr>
              <a:lnSpc>
                <a:spcPct val="150000"/>
              </a:lnSpc>
            </a:pPr>
            <a:r>
              <a:rPr lang="en-US" sz="2800" dirty="0">
                <a:solidFill>
                  <a:srgbClr val="002060"/>
                </a:solidFill>
              </a:rPr>
              <a:t>The planet from which the little </a:t>
            </a:r>
            <a:r>
              <a:rPr lang="en-US" sz="2800" dirty="0" smtClean="0">
                <a:solidFill>
                  <a:srgbClr val="002060"/>
                </a:solidFill>
              </a:rPr>
              <a:t>prince came </a:t>
            </a:r>
            <a:r>
              <a:rPr lang="en-US" sz="2800" dirty="0">
                <a:solidFill>
                  <a:srgbClr val="002060"/>
                </a:solidFill>
              </a:rPr>
              <a:t>is the asteroid known as B-612. </a:t>
            </a:r>
            <a:endParaRPr lang="en-US" sz="2800" dirty="0" smtClean="0">
              <a:solidFill>
                <a:srgbClr val="002060"/>
              </a:solidFill>
            </a:endParaRPr>
          </a:p>
          <a:p>
            <a:pPr>
              <a:lnSpc>
                <a:spcPct val="150000"/>
              </a:lnSpc>
            </a:pPr>
            <a:r>
              <a:rPr lang="en-US" sz="2800" dirty="0" smtClean="0">
                <a:solidFill>
                  <a:srgbClr val="002060"/>
                </a:solidFill>
              </a:rPr>
              <a:t>This </a:t>
            </a:r>
            <a:r>
              <a:rPr lang="en-US" sz="2800" dirty="0">
                <a:solidFill>
                  <a:srgbClr val="002060"/>
                </a:solidFill>
              </a:rPr>
              <a:t>asteroid has only once been seen... That was by a Turkish astronomer, </a:t>
            </a:r>
            <a:r>
              <a:rPr lang="en-US" sz="2800" dirty="0" smtClean="0">
                <a:solidFill>
                  <a:srgbClr val="002060"/>
                </a:solidFill>
              </a:rPr>
              <a:t>    in </a:t>
            </a:r>
            <a:r>
              <a:rPr lang="en-US" sz="2800" dirty="0">
                <a:solidFill>
                  <a:srgbClr val="002060"/>
                </a:solidFill>
              </a:rPr>
              <a:t>1909. </a:t>
            </a:r>
            <a:r>
              <a:rPr lang="en-US" sz="2800" dirty="0" smtClean="0">
                <a:solidFill>
                  <a:srgbClr val="002060"/>
                </a:solidFill>
              </a:rPr>
              <a:t>On </a:t>
            </a:r>
            <a:r>
              <a:rPr lang="en-US" sz="2800" dirty="0">
                <a:solidFill>
                  <a:srgbClr val="002060"/>
                </a:solidFill>
              </a:rPr>
              <a:t>making </a:t>
            </a:r>
            <a:r>
              <a:rPr lang="en-US" sz="2800" dirty="0" smtClean="0">
                <a:solidFill>
                  <a:srgbClr val="002060"/>
                </a:solidFill>
              </a:rPr>
              <a:t>his</a:t>
            </a:r>
            <a:r>
              <a:rPr lang="en-US" sz="2800" dirty="0">
                <a:solidFill>
                  <a:srgbClr val="002060"/>
                </a:solidFill>
              </a:rPr>
              <a:t> discovery, </a:t>
            </a:r>
            <a:r>
              <a:rPr lang="en-US" sz="2800" dirty="0" smtClean="0">
                <a:solidFill>
                  <a:srgbClr val="002060"/>
                </a:solidFill>
              </a:rPr>
              <a:t>the astronomer </a:t>
            </a:r>
            <a:r>
              <a:rPr lang="en-US" sz="2800" dirty="0">
                <a:solidFill>
                  <a:srgbClr val="002060"/>
                </a:solidFill>
              </a:rPr>
              <a:t>had </a:t>
            </a:r>
            <a:endParaRPr lang="en-US" sz="2800" dirty="0" smtClean="0">
              <a:solidFill>
                <a:srgbClr val="002060"/>
              </a:solidFill>
            </a:endParaRPr>
          </a:p>
          <a:p>
            <a:pPr>
              <a:lnSpc>
                <a:spcPct val="150000"/>
              </a:lnSpc>
            </a:pPr>
            <a:r>
              <a:rPr lang="en-US" sz="2800" dirty="0" smtClean="0">
                <a:solidFill>
                  <a:srgbClr val="002060"/>
                </a:solidFill>
              </a:rPr>
              <a:t>presented it to </a:t>
            </a:r>
            <a:r>
              <a:rPr lang="en-US" sz="2800" dirty="0">
                <a:solidFill>
                  <a:srgbClr val="002060"/>
                </a:solidFill>
              </a:rPr>
              <a:t>the International </a:t>
            </a:r>
            <a:r>
              <a:rPr lang="en-US" sz="2800" dirty="0" smtClean="0">
                <a:solidFill>
                  <a:srgbClr val="002060"/>
                </a:solidFill>
              </a:rPr>
              <a:t>Astronomical Congress</a:t>
            </a:r>
            <a:r>
              <a:rPr lang="en-US" sz="2800" dirty="0">
                <a:solidFill>
                  <a:srgbClr val="002060"/>
                </a:solidFill>
              </a:rPr>
              <a:t>. </a:t>
            </a:r>
            <a:endParaRPr lang="en-US" sz="2800" dirty="0" smtClean="0">
              <a:solidFill>
                <a:srgbClr val="002060"/>
              </a:solidFill>
            </a:endParaRPr>
          </a:p>
          <a:p>
            <a:pPr>
              <a:lnSpc>
                <a:spcPct val="150000"/>
              </a:lnSpc>
            </a:pPr>
            <a:r>
              <a:rPr lang="en-US" sz="2800" dirty="0" smtClean="0">
                <a:solidFill>
                  <a:srgbClr val="002060"/>
                </a:solidFill>
              </a:rPr>
              <a:t>But </a:t>
            </a:r>
            <a:r>
              <a:rPr lang="en-US" sz="2800" dirty="0">
                <a:solidFill>
                  <a:srgbClr val="002060"/>
                </a:solidFill>
              </a:rPr>
              <a:t>he was </a:t>
            </a:r>
            <a:r>
              <a:rPr lang="en-US" sz="2800" dirty="0" smtClean="0">
                <a:solidFill>
                  <a:srgbClr val="002060"/>
                </a:solidFill>
              </a:rPr>
              <a:t>in Turkish costume</a:t>
            </a:r>
            <a:r>
              <a:rPr lang="en-US" sz="2800" dirty="0">
                <a:solidFill>
                  <a:srgbClr val="002060"/>
                </a:solidFill>
              </a:rPr>
              <a:t>, </a:t>
            </a:r>
            <a:r>
              <a:rPr lang="en-US" sz="2800" dirty="0" smtClean="0">
                <a:solidFill>
                  <a:srgbClr val="002060"/>
                </a:solidFill>
              </a:rPr>
              <a:t>and </a:t>
            </a:r>
            <a:r>
              <a:rPr lang="en-US" sz="2800" dirty="0">
                <a:solidFill>
                  <a:srgbClr val="002060"/>
                </a:solidFill>
              </a:rPr>
              <a:t>so nobody would </a:t>
            </a:r>
            <a:endParaRPr lang="en-US" sz="2800" dirty="0" smtClean="0">
              <a:solidFill>
                <a:srgbClr val="002060"/>
              </a:solidFill>
            </a:endParaRPr>
          </a:p>
          <a:p>
            <a:pPr>
              <a:lnSpc>
                <a:spcPct val="150000"/>
              </a:lnSpc>
            </a:pPr>
            <a:r>
              <a:rPr lang="en-US" sz="2800" dirty="0" smtClean="0">
                <a:solidFill>
                  <a:srgbClr val="002060"/>
                </a:solidFill>
              </a:rPr>
              <a:t>believe </a:t>
            </a:r>
            <a:r>
              <a:rPr lang="en-US" sz="2800" dirty="0">
                <a:solidFill>
                  <a:srgbClr val="002060"/>
                </a:solidFill>
              </a:rPr>
              <a:t>what he </a:t>
            </a:r>
            <a:r>
              <a:rPr lang="en-US" sz="2800" dirty="0" smtClean="0">
                <a:solidFill>
                  <a:srgbClr val="002060"/>
                </a:solidFill>
              </a:rPr>
              <a:t>said</a:t>
            </a:r>
            <a:r>
              <a:rPr lang="en-US" sz="2800" dirty="0">
                <a:solidFill>
                  <a:srgbClr val="002060"/>
                </a:solidFill>
              </a:rPr>
              <a:t>.  </a:t>
            </a:r>
            <a:endParaRPr lang="en-US" sz="2800" dirty="0" smtClean="0">
              <a:solidFill>
                <a:srgbClr val="002060"/>
              </a:solidFill>
            </a:endParaRPr>
          </a:p>
          <a:p>
            <a:pPr>
              <a:lnSpc>
                <a:spcPct val="150000"/>
              </a:lnSpc>
            </a:pPr>
            <a:r>
              <a:rPr lang="en-US" sz="2800" dirty="0" smtClean="0">
                <a:solidFill>
                  <a:srgbClr val="002060"/>
                </a:solidFill>
              </a:rPr>
              <a:t>Grown-ups </a:t>
            </a:r>
            <a:r>
              <a:rPr lang="en-US" sz="2800" dirty="0">
                <a:solidFill>
                  <a:srgbClr val="002060"/>
                </a:solidFill>
              </a:rPr>
              <a:t>are like that... </a:t>
            </a:r>
          </a:p>
          <a:p>
            <a:pPr>
              <a:lnSpc>
                <a:spcPct val="150000"/>
              </a:lnSpc>
            </a:pPr>
            <a:endParaRPr lang="en-US" sz="2800" dirty="0">
              <a:solidFill>
                <a:srgbClr val="002060"/>
              </a:solidFill>
            </a:endParaRPr>
          </a:p>
        </p:txBody>
      </p:sp>
      <p:sp>
        <p:nvSpPr>
          <p:cNvPr id="7" name="מלבן 6"/>
          <p:cNvSpPr/>
          <p:nvPr/>
        </p:nvSpPr>
        <p:spPr>
          <a:xfrm>
            <a:off x="402769" y="477927"/>
            <a:ext cx="4416978" cy="1077218"/>
          </a:xfrm>
          <a:prstGeom prst="rect">
            <a:avLst/>
          </a:prstGeom>
        </p:spPr>
        <p:txBody>
          <a:bodyPr wrap="none">
            <a:spAutoFit/>
          </a:bodyPr>
          <a:lstStyle/>
          <a:p>
            <a:pPr algn="l" rtl="0"/>
            <a:r>
              <a:rPr lang="en-US" sz="3600" b="1" dirty="0" smtClean="0">
                <a:solidFill>
                  <a:srgbClr val="002060"/>
                </a:solidFill>
              </a:rPr>
              <a:t>From the </a:t>
            </a:r>
            <a:r>
              <a:rPr lang="en-US" sz="3600" b="1" dirty="0">
                <a:solidFill>
                  <a:srgbClr val="002060"/>
                </a:solidFill>
              </a:rPr>
              <a:t>Little Prince</a:t>
            </a:r>
            <a:endParaRPr lang="en-US" sz="2800" b="1" dirty="0">
              <a:solidFill>
                <a:srgbClr val="002060"/>
              </a:solidFill>
            </a:endParaRPr>
          </a:p>
          <a:p>
            <a:pPr algn="l" rtl="0"/>
            <a:r>
              <a:rPr lang="en-US" sz="2800" b="1" dirty="0" smtClean="0">
                <a:solidFill>
                  <a:srgbClr val="002060"/>
                </a:solidFill>
              </a:rPr>
              <a:t>By Antoine </a:t>
            </a:r>
            <a:r>
              <a:rPr lang="en-US" sz="2800" b="1" dirty="0">
                <a:solidFill>
                  <a:srgbClr val="002060"/>
                </a:solidFill>
              </a:rPr>
              <a:t>de Saint-Exupéry</a:t>
            </a:r>
          </a:p>
        </p:txBody>
      </p:sp>
      <p:pic>
        <p:nvPicPr>
          <p:cNvPr id="9" name="Picture 2" descr="Petit prince renard.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48" y="4589327"/>
            <a:ext cx="1720436" cy="21763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etit prince renard.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0941" y="2780419"/>
            <a:ext cx="3045243" cy="3002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p:nvPr/>
        </p:nvPicPr>
        <p:blipFill rotWithShape="1">
          <a:blip r:embed="rId7"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2" name="Picture 2" descr="\\lvnt15\home$\HelpDesk\תבניות\Gold%20Seal%20JCIAccred-HiResolut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316224" y="1508015"/>
            <a:ext cx="11088210" cy="4832092"/>
          </a:xfrm>
          <a:prstGeom prst="rect">
            <a:avLst/>
          </a:prstGeom>
          <a:noFill/>
        </p:spPr>
        <p:txBody>
          <a:bodyPr wrap="square" rtlCol="0">
            <a:spAutoFit/>
          </a:bodyPr>
          <a:lstStyle/>
          <a:p>
            <a:endParaRPr lang="en-US" sz="2800" b="1" dirty="0">
              <a:solidFill>
                <a:srgbClr val="002060"/>
              </a:solidFill>
            </a:endParaRPr>
          </a:p>
          <a:p>
            <a:pPr marL="1485900" indent="-742950">
              <a:buFont typeface="+mj-lt"/>
              <a:buAutoNum type="arabicPeriod"/>
            </a:pPr>
            <a:r>
              <a:rPr lang="en-US" sz="2800" dirty="0">
                <a:solidFill>
                  <a:srgbClr val="002060"/>
                </a:solidFill>
              </a:rPr>
              <a:t>Studies of EES did not prove </a:t>
            </a:r>
            <a:r>
              <a:rPr lang="en-US" sz="2800" dirty="0" smtClean="0">
                <a:solidFill>
                  <a:srgbClr val="002060"/>
                </a:solidFill>
              </a:rPr>
              <a:t>real neurological recovery;</a:t>
            </a:r>
          </a:p>
          <a:p>
            <a:pPr marL="1485900" indent="-742950">
              <a:buFont typeface="+mj-lt"/>
              <a:buAutoNum type="arabicPeriod"/>
            </a:pPr>
            <a:endParaRPr lang="en-US" sz="2800" dirty="0">
              <a:solidFill>
                <a:srgbClr val="002060"/>
              </a:solidFill>
            </a:endParaRPr>
          </a:p>
          <a:p>
            <a:pPr marL="1485900" indent="-742950">
              <a:buFont typeface="+mj-lt"/>
              <a:buAutoNum type="arabicPeriod"/>
            </a:pPr>
            <a:r>
              <a:rPr lang="en-US" sz="2800" dirty="0" smtClean="0">
                <a:solidFill>
                  <a:srgbClr val="002060"/>
                </a:solidFill>
              </a:rPr>
              <a:t>The </a:t>
            </a:r>
            <a:r>
              <a:rPr lang="en-US" sz="2800" dirty="0">
                <a:solidFill>
                  <a:srgbClr val="002060"/>
                </a:solidFill>
              </a:rPr>
              <a:t>role of  EES in restoring voluntary movements is uncertain; </a:t>
            </a:r>
            <a:r>
              <a:rPr lang="en-US" sz="2800" dirty="0" smtClean="0">
                <a:solidFill>
                  <a:srgbClr val="002060"/>
                </a:solidFill>
              </a:rPr>
              <a:t>and</a:t>
            </a:r>
          </a:p>
          <a:p>
            <a:pPr marL="1485900" indent="-742950">
              <a:buFont typeface="+mj-lt"/>
              <a:buAutoNum type="arabicPeriod"/>
            </a:pPr>
            <a:endParaRPr lang="en-US" sz="2800" dirty="0">
              <a:solidFill>
                <a:srgbClr val="002060"/>
              </a:solidFill>
            </a:endParaRPr>
          </a:p>
          <a:p>
            <a:pPr marL="1485900" indent="-742950">
              <a:buFont typeface="+mj-lt"/>
              <a:buAutoNum type="arabicPeriod"/>
            </a:pPr>
            <a:r>
              <a:rPr lang="en-US" sz="2800" dirty="0" smtClean="0">
                <a:solidFill>
                  <a:srgbClr val="002060"/>
                </a:solidFill>
              </a:rPr>
              <a:t>The </a:t>
            </a:r>
            <a:r>
              <a:rPr lang="en-US" sz="2800" dirty="0">
                <a:solidFill>
                  <a:srgbClr val="002060"/>
                </a:solidFill>
              </a:rPr>
              <a:t>clinical achievements in these studies </a:t>
            </a:r>
            <a:r>
              <a:rPr lang="en-US" sz="2800" dirty="0" smtClean="0">
                <a:solidFill>
                  <a:srgbClr val="002060"/>
                </a:solidFill>
              </a:rPr>
              <a:t>did </a:t>
            </a:r>
            <a:r>
              <a:rPr lang="en-US" sz="2800" dirty="0">
                <a:solidFill>
                  <a:srgbClr val="002060"/>
                </a:solidFill>
              </a:rPr>
              <a:t>not surpass those that can </a:t>
            </a:r>
            <a:r>
              <a:rPr lang="en-US" sz="2800" dirty="0" smtClean="0">
                <a:solidFill>
                  <a:srgbClr val="002060"/>
                </a:solidFill>
              </a:rPr>
              <a:t>be achieved </a:t>
            </a:r>
            <a:r>
              <a:rPr lang="en-US" sz="2800" dirty="0">
                <a:solidFill>
                  <a:srgbClr val="002060"/>
                </a:solidFill>
              </a:rPr>
              <a:t>by rehabilitation alone. </a:t>
            </a:r>
          </a:p>
          <a:p>
            <a:pPr>
              <a:lnSpc>
                <a:spcPct val="150000"/>
              </a:lnSpc>
            </a:pPr>
            <a:endParaRPr lang="en-US" sz="2800" dirty="0">
              <a:solidFill>
                <a:srgbClr val="002060"/>
              </a:solidFill>
            </a:endParaRPr>
          </a:p>
          <a:p>
            <a:pPr>
              <a:lnSpc>
                <a:spcPct val="150000"/>
              </a:lnSpc>
            </a:pPr>
            <a:endParaRPr lang="en-US" sz="2800" dirty="0">
              <a:solidFill>
                <a:srgbClr val="002060"/>
              </a:solidFill>
            </a:endParaRPr>
          </a:p>
        </p:txBody>
      </p:sp>
      <p:sp>
        <p:nvSpPr>
          <p:cNvPr id="2" name="מלבן 1"/>
          <p:cNvSpPr/>
          <p:nvPr/>
        </p:nvSpPr>
        <p:spPr>
          <a:xfrm>
            <a:off x="726870" y="668617"/>
            <a:ext cx="2579104" cy="646331"/>
          </a:xfrm>
          <a:prstGeom prst="rect">
            <a:avLst/>
          </a:prstGeom>
        </p:spPr>
        <p:txBody>
          <a:bodyPr wrap="none">
            <a:spAutoFit/>
          </a:bodyPr>
          <a:lstStyle/>
          <a:p>
            <a:r>
              <a:rPr lang="en-US" sz="3600" b="1" dirty="0">
                <a:solidFill>
                  <a:srgbClr val="002060"/>
                </a:solidFill>
              </a:rPr>
              <a:t>To conclude:</a:t>
            </a: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668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1279406" y="1451214"/>
            <a:ext cx="9633188" cy="4616648"/>
          </a:xfrm>
          <a:prstGeom prst="rect">
            <a:avLst/>
          </a:prstGeom>
          <a:noFill/>
        </p:spPr>
        <p:txBody>
          <a:bodyPr wrap="square" rtlCol="0">
            <a:spAutoFit/>
          </a:bodyPr>
          <a:lstStyle/>
          <a:p>
            <a:pPr>
              <a:lnSpc>
                <a:spcPct val="150000"/>
              </a:lnSpc>
            </a:pPr>
            <a:r>
              <a:rPr lang="en-US" sz="2800" dirty="0">
                <a:solidFill>
                  <a:srgbClr val="002060"/>
                </a:solidFill>
              </a:rPr>
              <a:t>The results of these studies, therefore, are </a:t>
            </a:r>
            <a:r>
              <a:rPr lang="en-US" sz="2800" dirty="0" smtClean="0">
                <a:solidFill>
                  <a:srgbClr val="002060"/>
                </a:solidFill>
              </a:rPr>
              <a:t>not </a:t>
            </a:r>
            <a:r>
              <a:rPr lang="en-US" sz="2800" dirty="0">
                <a:solidFill>
                  <a:srgbClr val="002060"/>
                </a:solidFill>
              </a:rPr>
              <a:t>a </a:t>
            </a:r>
            <a:r>
              <a:rPr lang="en-US" sz="2800" dirty="0" smtClean="0">
                <a:solidFill>
                  <a:srgbClr val="002060"/>
                </a:solidFill>
              </a:rPr>
              <a:t>breakthrough yet, and </a:t>
            </a:r>
            <a:r>
              <a:rPr lang="en-US" sz="2800" dirty="0">
                <a:solidFill>
                  <a:srgbClr val="002060"/>
                </a:solidFill>
              </a:rPr>
              <a:t>have </a:t>
            </a:r>
            <a:r>
              <a:rPr lang="en-US" sz="2800" dirty="0" smtClean="0">
                <a:solidFill>
                  <a:srgbClr val="002060"/>
                </a:solidFill>
              </a:rPr>
              <a:t>limited clinical </a:t>
            </a:r>
            <a:r>
              <a:rPr lang="en-US" sz="2800" dirty="0">
                <a:solidFill>
                  <a:srgbClr val="002060"/>
                </a:solidFill>
              </a:rPr>
              <a:t>value at present.</a:t>
            </a:r>
          </a:p>
          <a:p>
            <a:pPr>
              <a:lnSpc>
                <a:spcPct val="150000"/>
              </a:lnSpc>
            </a:pPr>
            <a:endParaRPr lang="en-US" sz="2800" dirty="0">
              <a:solidFill>
                <a:srgbClr val="002060"/>
              </a:solidFill>
            </a:endParaRPr>
          </a:p>
          <a:p>
            <a:pPr>
              <a:lnSpc>
                <a:spcPct val="150000"/>
              </a:lnSpc>
            </a:pPr>
            <a:r>
              <a:rPr lang="en-US" sz="2800" dirty="0">
                <a:solidFill>
                  <a:srgbClr val="002060"/>
                </a:solidFill>
              </a:rPr>
              <a:t>Using EES for SCI is justified only within a research </a:t>
            </a:r>
            <a:r>
              <a:rPr lang="en-US" sz="2800" dirty="0" smtClean="0">
                <a:solidFill>
                  <a:srgbClr val="002060"/>
                </a:solidFill>
              </a:rPr>
              <a:t>setting, </a:t>
            </a:r>
          </a:p>
          <a:p>
            <a:pPr>
              <a:lnSpc>
                <a:spcPct val="150000"/>
              </a:lnSpc>
            </a:pPr>
            <a:r>
              <a:rPr lang="en-US" sz="2800" dirty="0" smtClean="0">
                <a:solidFill>
                  <a:srgbClr val="002060"/>
                </a:solidFill>
              </a:rPr>
              <a:t>and </a:t>
            </a:r>
            <a:r>
              <a:rPr lang="en-US" sz="2800" dirty="0">
                <a:solidFill>
                  <a:srgbClr val="002060"/>
                </a:solidFill>
              </a:rPr>
              <a:t>not in clinical practice.</a:t>
            </a:r>
          </a:p>
          <a:p>
            <a:pPr>
              <a:lnSpc>
                <a:spcPct val="150000"/>
              </a:lnSpc>
            </a:pPr>
            <a:endParaRPr lang="en-US" sz="2800" dirty="0">
              <a:solidFill>
                <a:srgbClr val="002060"/>
              </a:solidFill>
            </a:endParaRPr>
          </a:p>
          <a:p>
            <a:pPr>
              <a:lnSpc>
                <a:spcPct val="150000"/>
              </a:lnSpc>
            </a:pPr>
            <a:endParaRPr lang="en-US" sz="2800" dirty="0">
              <a:solidFill>
                <a:srgbClr val="002060"/>
              </a:solidFill>
            </a:endParaRPr>
          </a:p>
        </p:txBody>
      </p:sp>
      <p:pic>
        <p:nvPicPr>
          <p:cNvPr id="4"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868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26870" y="474345"/>
            <a:ext cx="11088210" cy="3323987"/>
          </a:xfrm>
          <a:prstGeom prst="rect">
            <a:avLst/>
          </a:prstGeom>
          <a:noFill/>
        </p:spPr>
        <p:txBody>
          <a:bodyPr wrap="square" rtlCol="0">
            <a:spAutoFit/>
          </a:bodyPr>
          <a:lstStyle/>
          <a:p>
            <a:pPr>
              <a:lnSpc>
                <a:spcPct val="150000"/>
              </a:lnSpc>
            </a:pPr>
            <a:r>
              <a:rPr lang="en-US" sz="2800" dirty="0">
                <a:solidFill>
                  <a:srgbClr val="002060"/>
                </a:solidFill>
              </a:rPr>
              <a:t>The </a:t>
            </a:r>
            <a:r>
              <a:rPr lang="en-US" sz="2800" dirty="0" smtClean="0">
                <a:solidFill>
                  <a:srgbClr val="002060"/>
                </a:solidFill>
              </a:rPr>
              <a:t>above arguments are not intended to devalue </a:t>
            </a:r>
            <a:r>
              <a:rPr lang="en-US" sz="2800" dirty="0">
                <a:solidFill>
                  <a:srgbClr val="002060"/>
                </a:solidFill>
              </a:rPr>
              <a:t>the </a:t>
            </a:r>
            <a:endParaRPr lang="en-US" sz="2800" dirty="0" smtClean="0">
              <a:solidFill>
                <a:srgbClr val="002060"/>
              </a:solidFill>
            </a:endParaRPr>
          </a:p>
          <a:p>
            <a:pPr>
              <a:lnSpc>
                <a:spcPct val="150000"/>
              </a:lnSpc>
            </a:pPr>
            <a:r>
              <a:rPr lang="en-US" sz="2800" dirty="0" smtClean="0">
                <a:solidFill>
                  <a:srgbClr val="002060"/>
                </a:solidFill>
              </a:rPr>
              <a:t>importance </a:t>
            </a:r>
            <a:r>
              <a:rPr lang="en-US" sz="2800" dirty="0">
                <a:solidFill>
                  <a:srgbClr val="002060"/>
                </a:solidFill>
              </a:rPr>
              <a:t>of </a:t>
            </a:r>
            <a:r>
              <a:rPr lang="en-US" sz="2800" dirty="0" smtClean="0">
                <a:solidFill>
                  <a:srgbClr val="002060"/>
                </a:solidFill>
              </a:rPr>
              <a:t>the </a:t>
            </a:r>
            <a:r>
              <a:rPr lang="en-US" sz="2800" dirty="0">
                <a:solidFill>
                  <a:srgbClr val="002060"/>
                </a:solidFill>
              </a:rPr>
              <a:t>elegant and thorough research described in the reviewed </a:t>
            </a:r>
            <a:r>
              <a:rPr lang="en-US" sz="2800" dirty="0" smtClean="0">
                <a:solidFill>
                  <a:srgbClr val="002060"/>
                </a:solidFill>
              </a:rPr>
              <a:t>articles. What they show is that </a:t>
            </a:r>
            <a:r>
              <a:rPr lang="en-US" sz="2800" dirty="0">
                <a:solidFill>
                  <a:srgbClr val="002060"/>
                </a:solidFill>
              </a:rPr>
              <a:t>these publications </a:t>
            </a:r>
            <a:r>
              <a:rPr lang="en-US" sz="2800" dirty="0" smtClean="0">
                <a:solidFill>
                  <a:srgbClr val="002060"/>
                </a:solidFill>
              </a:rPr>
              <a:t>did </a:t>
            </a:r>
            <a:r>
              <a:rPr lang="en-US" sz="2800" dirty="0">
                <a:solidFill>
                  <a:srgbClr val="002060"/>
                </a:solidFill>
              </a:rPr>
              <a:t>not demonstrate clinical </a:t>
            </a:r>
            <a:r>
              <a:rPr lang="en-US" sz="2800" dirty="0" smtClean="0">
                <a:solidFill>
                  <a:srgbClr val="002060"/>
                </a:solidFill>
              </a:rPr>
              <a:t>breakthroughs but important </a:t>
            </a:r>
            <a:r>
              <a:rPr lang="en-US" sz="2800" dirty="0">
                <a:solidFill>
                  <a:srgbClr val="002060"/>
                </a:solidFill>
              </a:rPr>
              <a:t>steps in the progress </a:t>
            </a:r>
            <a:r>
              <a:rPr lang="en-US" sz="2800" dirty="0" smtClean="0">
                <a:solidFill>
                  <a:srgbClr val="002060"/>
                </a:solidFill>
              </a:rPr>
              <a:t>of </a:t>
            </a:r>
            <a:r>
              <a:rPr lang="en-US" sz="2800" dirty="0">
                <a:solidFill>
                  <a:srgbClr val="002060"/>
                </a:solidFill>
              </a:rPr>
              <a:t>spinal cord research</a:t>
            </a:r>
            <a:r>
              <a:rPr lang="en-US" sz="2800" dirty="0" smtClean="0">
                <a:solidFill>
                  <a:srgbClr val="002060"/>
                </a:solidFill>
              </a:rPr>
              <a:t>.</a:t>
            </a:r>
            <a:endParaRPr lang="en-US" sz="2800" dirty="0">
              <a:solidFill>
                <a:srgbClr val="002060"/>
              </a:solidFill>
            </a:endParaRPr>
          </a:p>
        </p:txBody>
      </p:sp>
      <p:sp>
        <p:nvSpPr>
          <p:cNvPr id="2" name="מלבן 1"/>
          <p:cNvSpPr/>
          <p:nvPr/>
        </p:nvSpPr>
        <p:spPr>
          <a:xfrm>
            <a:off x="726870" y="4049371"/>
            <a:ext cx="10948059" cy="2031325"/>
          </a:xfrm>
          <a:prstGeom prst="rect">
            <a:avLst/>
          </a:prstGeom>
        </p:spPr>
        <p:txBody>
          <a:bodyPr wrap="square">
            <a:spAutoFit/>
          </a:bodyPr>
          <a:lstStyle/>
          <a:p>
            <a:pPr>
              <a:lnSpc>
                <a:spcPct val="150000"/>
              </a:lnSpc>
            </a:pPr>
            <a:r>
              <a:rPr lang="en-US" sz="2800" dirty="0">
                <a:solidFill>
                  <a:srgbClr val="002060"/>
                </a:solidFill>
              </a:rPr>
              <a:t>Future developments, combining EES with brain computer interface (BCI) and </a:t>
            </a:r>
            <a:r>
              <a:rPr lang="en-US" sz="2800" dirty="0" smtClean="0">
                <a:solidFill>
                  <a:srgbClr val="002060"/>
                </a:solidFill>
              </a:rPr>
              <a:t>rehabilitation </a:t>
            </a:r>
            <a:r>
              <a:rPr lang="en-US" sz="2800" dirty="0">
                <a:solidFill>
                  <a:srgbClr val="002060"/>
                </a:solidFill>
              </a:rPr>
              <a:t>may prove a treatment option of greater clinical significance, without additional risk.</a:t>
            </a: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376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26870" y="572444"/>
            <a:ext cx="11225644" cy="5262979"/>
          </a:xfrm>
          <a:prstGeom prst="rect">
            <a:avLst/>
          </a:prstGeom>
          <a:noFill/>
        </p:spPr>
        <p:txBody>
          <a:bodyPr wrap="square" rtlCol="0">
            <a:spAutoFit/>
          </a:bodyPr>
          <a:lstStyle/>
          <a:p>
            <a:pPr>
              <a:lnSpc>
                <a:spcPct val="150000"/>
              </a:lnSpc>
            </a:pPr>
            <a:r>
              <a:rPr lang="en-US" sz="2800" dirty="0" smtClean="0">
                <a:solidFill>
                  <a:srgbClr val="002060"/>
                </a:solidFill>
              </a:rPr>
              <a:t>Our arguments are presented to stress the importance of </a:t>
            </a:r>
          </a:p>
          <a:p>
            <a:pPr>
              <a:lnSpc>
                <a:spcPct val="150000"/>
              </a:lnSpc>
            </a:pPr>
            <a:r>
              <a:rPr lang="en-US" sz="2800" dirty="0" smtClean="0">
                <a:solidFill>
                  <a:srgbClr val="002060"/>
                </a:solidFill>
              </a:rPr>
              <a:t>critical analysis </a:t>
            </a:r>
            <a:r>
              <a:rPr lang="en-US" sz="2800" dirty="0">
                <a:solidFill>
                  <a:srgbClr val="002060"/>
                </a:solidFill>
              </a:rPr>
              <a:t>of publications on novel </a:t>
            </a:r>
            <a:r>
              <a:rPr lang="en-US" sz="2800" dirty="0" smtClean="0">
                <a:solidFill>
                  <a:srgbClr val="002060"/>
                </a:solidFill>
              </a:rPr>
              <a:t>developments </a:t>
            </a:r>
            <a:r>
              <a:rPr lang="en-US" sz="2800" dirty="0">
                <a:solidFill>
                  <a:srgbClr val="002060"/>
                </a:solidFill>
              </a:rPr>
              <a:t>for patients in </a:t>
            </a:r>
            <a:r>
              <a:rPr lang="en-US" sz="2800" dirty="0" smtClean="0">
                <a:solidFill>
                  <a:srgbClr val="002060"/>
                </a:solidFill>
              </a:rPr>
              <a:t>rehabilitation, using knowledge customarily used in rehabilitation medicine. </a:t>
            </a:r>
          </a:p>
          <a:p>
            <a:pPr>
              <a:lnSpc>
                <a:spcPct val="150000"/>
              </a:lnSpc>
            </a:pPr>
            <a:endParaRPr lang="en-US" sz="2800" dirty="0">
              <a:solidFill>
                <a:srgbClr val="002060"/>
              </a:solidFill>
            </a:endParaRPr>
          </a:p>
          <a:p>
            <a:pPr>
              <a:lnSpc>
                <a:spcPct val="150000"/>
              </a:lnSpc>
            </a:pPr>
            <a:r>
              <a:rPr lang="en-US" sz="2800" dirty="0" smtClean="0">
                <a:solidFill>
                  <a:srgbClr val="002060"/>
                </a:solidFill>
              </a:rPr>
              <a:t>Respected researchers and distinguished journals may underestimate side effects of interventions and the possible contribution of rehabilitation to functioning, and arrive at premature conclusions, which may cause patients to interrupt </a:t>
            </a:r>
            <a:r>
              <a:rPr lang="en-US" sz="2800" dirty="0">
                <a:solidFill>
                  <a:srgbClr val="002060"/>
                </a:solidFill>
              </a:rPr>
              <a:t>the </a:t>
            </a:r>
            <a:r>
              <a:rPr lang="en-US" sz="2800" dirty="0" smtClean="0">
                <a:solidFill>
                  <a:srgbClr val="002060"/>
                </a:solidFill>
              </a:rPr>
              <a:t>continuity of rehabilitation or its achievements. </a:t>
            </a:r>
            <a:endParaRPr lang="en-US" sz="2800" dirty="0">
              <a:solidFill>
                <a:srgbClr val="002060"/>
              </a:solidFill>
            </a:endParaRPr>
          </a:p>
        </p:txBody>
      </p:sp>
      <p:pic>
        <p:nvPicPr>
          <p:cNvPr id="4"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035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672441" y="2075017"/>
            <a:ext cx="11225644" cy="2610843"/>
          </a:xfrm>
          <a:prstGeom prst="rect">
            <a:avLst/>
          </a:prstGeom>
          <a:noFill/>
        </p:spPr>
        <p:txBody>
          <a:bodyPr wrap="square" rtlCol="0">
            <a:spAutoFit/>
          </a:bodyPr>
          <a:lstStyle/>
          <a:p>
            <a:pPr>
              <a:lnSpc>
                <a:spcPct val="150000"/>
              </a:lnSpc>
            </a:pPr>
            <a:r>
              <a:rPr lang="en-US" sz="2800" dirty="0" smtClean="0">
                <a:solidFill>
                  <a:srgbClr val="002060"/>
                </a:solidFill>
              </a:rPr>
              <a:t>We should carefully analyze publications on novel treatments, not to be led astray by the wrong trends in medicine. Instead, we must guide our staff and patients to choose treatments and activities that are expected to achieve the best outcomes. </a:t>
            </a:r>
            <a:endParaRPr lang="en-US" sz="2800" dirty="0">
              <a:solidFill>
                <a:srgbClr val="002060"/>
              </a:solidFill>
            </a:endParaRPr>
          </a:p>
        </p:txBody>
      </p:sp>
      <p:pic>
        <p:nvPicPr>
          <p:cNvPr id="4"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7"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105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4849062C-8AF9-42EE-AECF-ED5425EF6352}"/>
              </a:ext>
            </a:extLst>
          </p:cNvPr>
          <p:cNvSpPr txBox="1"/>
          <p:nvPr/>
        </p:nvSpPr>
        <p:spPr>
          <a:xfrm>
            <a:off x="878467" y="1324248"/>
            <a:ext cx="11088210" cy="3257174"/>
          </a:xfrm>
          <a:prstGeom prst="rect">
            <a:avLst/>
          </a:prstGeom>
          <a:noFill/>
        </p:spPr>
        <p:txBody>
          <a:bodyPr wrap="square" rtlCol="0">
            <a:spAutoFit/>
          </a:bodyPr>
          <a:lstStyle/>
          <a:p>
            <a:pPr>
              <a:lnSpc>
                <a:spcPct val="150000"/>
              </a:lnSpc>
            </a:pPr>
            <a:endParaRPr lang="en-US" sz="2800" dirty="0" smtClean="0">
              <a:solidFill>
                <a:srgbClr val="002060"/>
              </a:solidFill>
            </a:endParaRPr>
          </a:p>
          <a:p>
            <a:pPr marL="514350" indent="-514350">
              <a:lnSpc>
                <a:spcPct val="150000"/>
              </a:lnSpc>
              <a:buFontTx/>
              <a:buAutoNum type="arabicPeriod"/>
            </a:pPr>
            <a:r>
              <a:rPr lang="en-US" sz="2800" dirty="0" smtClean="0">
                <a:solidFill>
                  <a:srgbClr val="002060"/>
                </a:solidFill>
              </a:rPr>
              <a:t>How many of you agree that we </a:t>
            </a:r>
            <a:r>
              <a:rPr lang="en-US" sz="2800" dirty="0">
                <a:solidFill>
                  <a:srgbClr val="002060"/>
                </a:solidFill>
              </a:rPr>
              <a:t>should </a:t>
            </a:r>
            <a:r>
              <a:rPr lang="en-US" sz="2800" dirty="0" smtClean="0">
                <a:solidFill>
                  <a:srgbClr val="002060"/>
                </a:solidFill>
              </a:rPr>
              <a:t>use rehabilitation skills in analyzing publications about novel </a:t>
            </a:r>
            <a:r>
              <a:rPr lang="en-US" sz="2800" dirty="0">
                <a:solidFill>
                  <a:srgbClr val="002060"/>
                </a:solidFill>
              </a:rPr>
              <a:t>treatments, </a:t>
            </a:r>
            <a:r>
              <a:rPr lang="en-US" sz="2800" dirty="0" smtClean="0">
                <a:solidFill>
                  <a:srgbClr val="002060"/>
                </a:solidFill>
              </a:rPr>
              <a:t>developed for patients in rehabilitation, to </a:t>
            </a:r>
            <a:r>
              <a:rPr lang="en-US" sz="2800" dirty="0">
                <a:solidFill>
                  <a:srgbClr val="002060"/>
                </a:solidFill>
              </a:rPr>
              <a:t>be able to </a:t>
            </a:r>
            <a:r>
              <a:rPr lang="en-US" sz="2800" dirty="0" smtClean="0">
                <a:solidFill>
                  <a:srgbClr val="002060"/>
                </a:solidFill>
              </a:rPr>
              <a:t>guide staff </a:t>
            </a:r>
            <a:r>
              <a:rPr lang="en-US" sz="2800" dirty="0">
                <a:solidFill>
                  <a:srgbClr val="002060"/>
                </a:solidFill>
              </a:rPr>
              <a:t>and patients to choose treatments and activities expected to achieve the best </a:t>
            </a:r>
            <a:r>
              <a:rPr lang="en-US" sz="2800" dirty="0" smtClean="0">
                <a:solidFill>
                  <a:srgbClr val="002060"/>
                </a:solidFill>
              </a:rPr>
              <a:t>outcomes?</a:t>
            </a: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736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4849062C-8AF9-42EE-AECF-ED5425EF6352}"/>
              </a:ext>
            </a:extLst>
          </p:cNvPr>
          <p:cNvSpPr txBox="1"/>
          <p:nvPr/>
        </p:nvSpPr>
        <p:spPr>
          <a:xfrm>
            <a:off x="829481" y="1293225"/>
            <a:ext cx="11088210" cy="1964512"/>
          </a:xfrm>
          <a:prstGeom prst="rect">
            <a:avLst/>
          </a:prstGeom>
          <a:noFill/>
        </p:spPr>
        <p:txBody>
          <a:bodyPr wrap="square" rtlCol="0">
            <a:spAutoFit/>
          </a:bodyPr>
          <a:lstStyle/>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2. How many of you agree that using </a:t>
            </a:r>
            <a:r>
              <a:rPr lang="en-US" sz="2800" dirty="0">
                <a:solidFill>
                  <a:srgbClr val="002060"/>
                </a:solidFill>
              </a:rPr>
              <a:t>EES for SCI is justified only within a </a:t>
            </a:r>
            <a:r>
              <a:rPr lang="en-US" sz="2800" dirty="0" smtClean="0">
                <a:solidFill>
                  <a:srgbClr val="002060"/>
                </a:solidFill>
              </a:rPr>
              <a:t> </a:t>
            </a:r>
          </a:p>
          <a:p>
            <a:pPr>
              <a:lnSpc>
                <a:spcPct val="150000"/>
              </a:lnSpc>
            </a:pPr>
            <a:r>
              <a:rPr lang="en-US" sz="2800" dirty="0">
                <a:solidFill>
                  <a:srgbClr val="002060"/>
                </a:solidFill>
              </a:rPr>
              <a:t> </a:t>
            </a:r>
            <a:r>
              <a:rPr lang="en-US" sz="2800" dirty="0" smtClean="0">
                <a:solidFill>
                  <a:srgbClr val="002060"/>
                </a:solidFill>
              </a:rPr>
              <a:t>    </a:t>
            </a:r>
            <a:r>
              <a:rPr lang="en-US" sz="2800" dirty="0" smtClean="0">
                <a:solidFill>
                  <a:srgbClr val="002060"/>
                </a:solidFill>
              </a:rPr>
              <a:t>research </a:t>
            </a:r>
            <a:r>
              <a:rPr lang="en-US" sz="2800" dirty="0" smtClean="0">
                <a:solidFill>
                  <a:srgbClr val="002060"/>
                </a:solidFill>
              </a:rPr>
              <a:t>setting, and </a:t>
            </a:r>
            <a:r>
              <a:rPr lang="en-US" sz="2800" dirty="0">
                <a:solidFill>
                  <a:srgbClr val="002060"/>
                </a:solidFill>
              </a:rPr>
              <a:t>not in clinical </a:t>
            </a:r>
            <a:r>
              <a:rPr lang="en-US" sz="2800" dirty="0" smtClean="0">
                <a:solidFill>
                  <a:srgbClr val="002060"/>
                </a:solidFill>
              </a:rPr>
              <a:t>practice?</a:t>
            </a: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955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E3244C9-C65B-D44A-8D78-6342BB150F26}"/>
              </a:ext>
            </a:extLst>
          </p:cNvPr>
          <p:cNvPicPr>
            <a:picLocks noChangeAspect="1"/>
          </p:cNvPicPr>
          <p:nvPr/>
        </p:nvPicPr>
        <p:blipFill>
          <a:blip r:embed="rId2"/>
          <a:stretch>
            <a:fillRect/>
          </a:stretch>
        </p:blipFill>
        <p:spPr>
          <a:xfrm>
            <a:off x="0" y="-56986"/>
            <a:ext cx="12192000" cy="6858000"/>
          </a:xfrm>
          <a:prstGeom prst="rect">
            <a:avLst/>
          </a:prstGeom>
        </p:spPr>
      </p:pic>
      <p:sp>
        <p:nvSpPr>
          <p:cNvPr id="6" name="TextBox 5">
            <a:extLst>
              <a:ext uri="{FF2B5EF4-FFF2-40B4-BE49-F238E27FC236}">
                <a16:creationId xmlns="" xmlns:a16="http://schemas.microsoft.com/office/drawing/2014/main" id="{4849062C-8AF9-42EE-AECF-ED5425EF6352}"/>
              </a:ext>
            </a:extLst>
          </p:cNvPr>
          <p:cNvSpPr txBox="1"/>
          <p:nvPr/>
        </p:nvSpPr>
        <p:spPr>
          <a:xfrm>
            <a:off x="73477" y="1538153"/>
            <a:ext cx="9878785" cy="1384995"/>
          </a:xfrm>
          <a:prstGeom prst="rect">
            <a:avLst/>
          </a:prstGeom>
          <a:noFill/>
        </p:spPr>
        <p:txBody>
          <a:bodyPr wrap="square" rtlCol="0">
            <a:spAutoFit/>
          </a:bodyPr>
          <a:lstStyle/>
          <a:p>
            <a:pPr marL="1074738" indent="-331788"/>
            <a:r>
              <a:rPr lang="en-US" sz="2800" dirty="0" smtClean="0">
                <a:solidFill>
                  <a:srgbClr val="002060"/>
                </a:solidFill>
              </a:rPr>
              <a:t>3. How </a:t>
            </a:r>
            <a:r>
              <a:rPr lang="en-US" sz="2800" dirty="0" smtClean="0">
                <a:solidFill>
                  <a:srgbClr val="002060"/>
                </a:solidFill>
              </a:rPr>
              <a:t>many of you believe that the studies </a:t>
            </a:r>
            <a:r>
              <a:rPr lang="en-US" sz="2800" dirty="0">
                <a:solidFill>
                  <a:srgbClr val="002060"/>
                </a:solidFill>
              </a:rPr>
              <a:t>of EES did not prove real neurological </a:t>
            </a:r>
            <a:r>
              <a:rPr lang="en-US" sz="2800" dirty="0" smtClean="0">
                <a:solidFill>
                  <a:srgbClr val="002060"/>
                </a:solidFill>
              </a:rPr>
              <a:t>recovery, and that the </a:t>
            </a:r>
            <a:r>
              <a:rPr lang="en-US" sz="2800" dirty="0">
                <a:solidFill>
                  <a:srgbClr val="002060"/>
                </a:solidFill>
              </a:rPr>
              <a:t>role of </a:t>
            </a:r>
            <a:r>
              <a:rPr lang="en-US" sz="2800" dirty="0" smtClean="0">
                <a:solidFill>
                  <a:srgbClr val="002060"/>
                </a:solidFill>
              </a:rPr>
              <a:t>EES </a:t>
            </a:r>
            <a:r>
              <a:rPr lang="en-US" sz="2800" dirty="0">
                <a:solidFill>
                  <a:srgbClr val="002060"/>
                </a:solidFill>
              </a:rPr>
              <a:t>in restoring voluntary movements is </a:t>
            </a:r>
            <a:r>
              <a:rPr lang="en-US" sz="2800" dirty="0" smtClean="0">
                <a:solidFill>
                  <a:srgbClr val="002060"/>
                </a:solidFill>
              </a:rPr>
              <a:t>uncertain?</a:t>
            </a: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629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E3244C9-C65B-D44A-8D78-6342BB150F26}"/>
              </a:ext>
            </a:extLst>
          </p:cNvPr>
          <p:cNvPicPr>
            <a:picLocks noChangeAspect="1"/>
          </p:cNvPicPr>
          <p:nvPr/>
        </p:nvPicPr>
        <p:blipFill>
          <a:blip r:embed="rId2"/>
          <a:stretch>
            <a:fillRect/>
          </a:stretch>
        </p:blipFill>
        <p:spPr>
          <a:xfrm>
            <a:off x="0" y="-2"/>
            <a:ext cx="12192000" cy="6858000"/>
          </a:xfrm>
          <a:prstGeom prst="rect">
            <a:avLst/>
          </a:prstGeom>
        </p:spPr>
      </p:pic>
      <p:sp>
        <p:nvSpPr>
          <p:cNvPr id="6" name="TextBox 5">
            <a:extLst>
              <a:ext uri="{FF2B5EF4-FFF2-40B4-BE49-F238E27FC236}">
                <a16:creationId xmlns="" xmlns:a16="http://schemas.microsoft.com/office/drawing/2014/main" id="{4849062C-8AF9-42EE-AECF-ED5425EF6352}"/>
              </a:ext>
            </a:extLst>
          </p:cNvPr>
          <p:cNvSpPr txBox="1"/>
          <p:nvPr/>
        </p:nvSpPr>
        <p:spPr>
          <a:xfrm>
            <a:off x="829564" y="1166593"/>
            <a:ext cx="11088210" cy="1964512"/>
          </a:xfrm>
          <a:prstGeom prst="rect">
            <a:avLst/>
          </a:prstGeom>
          <a:noFill/>
        </p:spPr>
        <p:txBody>
          <a:bodyPr wrap="square" rtlCol="0">
            <a:spAutoFit/>
          </a:bodyPr>
          <a:lstStyle/>
          <a:p>
            <a:pPr>
              <a:lnSpc>
                <a:spcPct val="150000"/>
              </a:lnSpc>
            </a:pPr>
            <a:endParaRPr lang="en-US" sz="2800" dirty="0" smtClean="0">
              <a:solidFill>
                <a:srgbClr val="002060"/>
              </a:solidFill>
            </a:endParaRPr>
          </a:p>
          <a:p>
            <a:pPr marL="361950" indent="-361950">
              <a:lnSpc>
                <a:spcPct val="150000"/>
              </a:lnSpc>
            </a:pPr>
            <a:r>
              <a:rPr lang="en-US" sz="2800" dirty="0" smtClean="0">
                <a:solidFill>
                  <a:srgbClr val="002060"/>
                </a:solidFill>
              </a:rPr>
              <a:t>4. </a:t>
            </a:r>
            <a:r>
              <a:rPr lang="en-US" sz="2800" dirty="0">
                <a:solidFill>
                  <a:srgbClr val="002060"/>
                </a:solidFill>
              </a:rPr>
              <a:t>Who is willing to comment on the desired approach to publications on novel therapies</a:t>
            </a:r>
            <a:r>
              <a:rPr lang="en-US" sz="2800" dirty="0" smtClean="0">
                <a:solidFill>
                  <a:srgbClr val="002060"/>
                </a:solidFill>
              </a:rPr>
              <a:t>?</a:t>
            </a:r>
            <a:endParaRPr lang="en-US" sz="2800" dirty="0">
              <a:solidFill>
                <a:srgbClr val="002060"/>
              </a:solidFill>
            </a:endParaRPr>
          </a:p>
        </p:txBody>
      </p:sp>
      <p:sp>
        <p:nvSpPr>
          <p:cNvPr id="2" name="TextBox 1"/>
          <p:cNvSpPr txBox="1"/>
          <p:nvPr/>
        </p:nvSpPr>
        <p:spPr>
          <a:xfrm>
            <a:off x="698935" y="677917"/>
            <a:ext cx="8476596" cy="646331"/>
          </a:xfrm>
          <a:prstGeom prst="rect">
            <a:avLst/>
          </a:prstGeom>
          <a:noFill/>
        </p:spPr>
        <p:txBody>
          <a:bodyPr wrap="square" rtlCol="1">
            <a:spAutoFit/>
          </a:bodyPr>
          <a:lstStyle/>
          <a:p>
            <a:r>
              <a:rPr lang="en-US" sz="3600" b="1" dirty="0" smtClean="0">
                <a:solidFill>
                  <a:srgbClr val="002060"/>
                </a:solidFill>
              </a:rPr>
              <a:t>Discussion</a:t>
            </a:r>
            <a:endParaRPr lang="he-IL" sz="3600" b="1" dirty="0">
              <a:solidFill>
                <a:srgbClr val="002060"/>
              </a:solidFill>
            </a:endParaRPr>
          </a:p>
        </p:txBody>
      </p:sp>
      <p:pic>
        <p:nvPicPr>
          <p:cNvPr id="7"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604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7" name="תמונה 11" descr="_DSC7572.JPG"/>
          <p:cNvPicPr>
            <a:picLocks noChangeAspect="1"/>
          </p:cNvPicPr>
          <p:nvPr/>
        </p:nvPicPr>
        <p:blipFill>
          <a:blip r:embed="rId3" cstate="print"/>
          <a:srcRect/>
          <a:stretch>
            <a:fillRect/>
          </a:stretch>
        </p:blipFill>
        <p:spPr bwMode="auto">
          <a:xfrm>
            <a:off x="2688431" y="1628800"/>
            <a:ext cx="7345511" cy="4104456"/>
          </a:xfrm>
          <a:prstGeom prst="rect">
            <a:avLst/>
          </a:prstGeom>
          <a:noFill/>
          <a:ln w="9525">
            <a:noFill/>
            <a:miter lim="800000"/>
            <a:headEnd/>
            <a:tailEnd/>
          </a:ln>
        </p:spPr>
      </p:pic>
      <p:sp>
        <p:nvSpPr>
          <p:cNvPr id="8" name="Rectangle 4"/>
          <p:cNvSpPr>
            <a:spLocks noChangeArrowheads="1"/>
          </p:cNvSpPr>
          <p:nvPr/>
        </p:nvSpPr>
        <p:spPr bwMode="auto">
          <a:xfrm>
            <a:off x="4034382" y="685245"/>
            <a:ext cx="4248472" cy="903287"/>
          </a:xfrm>
          <a:prstGeom prst="rect">
            <a:avLst/>
          </a:prstGeom>
          <a:noFill/>
          <a:ln w="9525">
            <a:noFill/>
            <a:miter lim="800000"/>
            <a:headEnd/>
            <a:tailEnd/>
          </a:ln>
        </p:spPr>
        <p:txBody>
          <a:bodyPr/>
          <a:lstStyle/>
          <a:p>
            <a:pPr marL="342900" indent="-342900" algn="ctr">
              <a:spcBef>
                <a:spcPct val="20000"/>
              </a:spcBef>
            </a:pPr>
            <a:r>
              <a:rPr lang="he-IL" sz="4400" b="1" dirty="0">
                <a:solidFill>
                  <a:srgbClr val="C00000"/>
                </a:solidFill>
              </a:rPr>
              <a:t>!</a:t>
            </a:r>
            <a:r>
              <a:rPr lang="en-US" sz="4400" b="1" dirty="0">
                <a:solidFill>
                  <a:srgbClr val="C00000"/>
                </a:solidFill>
              </a:rPr>
              <a:t>Thank You</a:t>
            </a:r>
            <a:endParaRPr lang="en-US" b="1" dirty="0">
              <a:solidFill>
                <a:srgbClr val="C00000"/>
              </a:solidFill>
            </a:endParaRPr>
          </a:p>
        </p:txBody>
      </p:sp>
      <p:pic>
        <p:nvPicPr>
          <p:cNvPr id="6"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pic>
        <p:nvPicPr>
          <p:cNvPr id="8" name="תמונה 7" descr="prince1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18" y="3473629"/>
            <a:ext cx="2699084" cy="3091036"/>
          </a:xfrm>
          <a:prstGeom prst="rect">
            <a:avLst/>
          </a:prstGeom>
          <a:noFill/>
          <a:ln>
            <a:noFill/>
          </a:ln>
        </p:spPr>
      </p:pic>
      <p:pic>
        <p:nvPicPr>
          <p:cNvPr id="7" name="Picture 2" descr="https://upload.wikimedia.org/wikipedia/he/thumb/d/d2/LePetitPrince.JPG/220px-LePetitPrinc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335" y="2038470"/>
            <a:ext cx="2671759" cy="2781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849062C-8AF9-42EE-AECF-ED5425EF6352}"/>
              </a:ext>
            </a:extLst>
          </p:cNvPr>
          <p:cNvSpPr txBox="1"/>
          <p:nvPr/>
        </p:nvSpPr>
        <p:spPr>
          <a:xfrm>
            <a:off x="551894" y="973381"/>
            <a:ext cx="11088210" cy="4616648"/>
          </a:xfrm>
          <a:prstGeom prst="rect">
            <a:avLst/>
          </a:prstGeom>
          <a:noFill/>
        </p:spPr>
        <p:txBody>
          <a:bodyPr wrap="square" rtlCol="0">
            <a:spAutoFit/>
          </a:bodyPr>
          <a:lstStyle/>
          <a:p>
            <a:pPr>
              <a:lnSpc>
                <a:spcPct val="150000"/>
              </a:lnSpc>
            </a:pPr>
            <a:r>
              <a:rPr lang="en-US" sz="2800" dirty="0">
                <a:solidFill>
                  <a:srgbClr val="002060"/>
                </a:solidFill>
              </a:rPr>
              <a:t>Fortunately, however, a Turkish dictator made a law that his </a:t>
            </a:r>
            <a:r>
              <a:rPr lang="en-US" sz="2800" dirty="0" smtClean="0">
                <a:solidFill>
                  <a:srgbClr val="002060"/>
                </a:solidFill>
              </a:rPr>
              <a:t>subjects</a:t>
            </a:r>
            <a:r>
              <a:rPr lang="en-US" sz="2800" dirty="0">
                <a:solidFill>
                  <a:srgbClr val="002060"/>
                </a:solidFill>
              </a:rPr>
              <a:t>… </a:t>
            </a:r>
            <a:r>
              <a:rPr lang="en-US" sz="2800" dirty="0" smtClean="0">
                <a:solidFill>
                  <a:srgbClr val="002060"/>
                </a:solidFill>
              </a:rPr>
              <a:t>should </a:t>
            </a:r>
            <a:r>
              <a:rPr lang="en-US" sz="2800" dirty="0">
                <a:solidFill>
                  <a:srgbClr val="002060"/>
                </a:solidFill>
              </a:rPr>
              <a:t>change to European costume.</a:t>
            </a:r>
          </a:p>
          <a:p>
            <a:pPr>
              <a:lnSpc>
                <a:spcPct val="150000"/>
              </a:lnSpc>
            </a:pPr>
            <a:endParaRPr lang="en-US" sz="2800" dirty="0" smtClean="0">
              <a:solidFill>
                <a:srgbClr val="002060"/>
              </a:solidFill>
            </a:endParaRPr>
          </a:p>
          <a:p>
            <a:pPr>
              <a:lnSpc>
                <a:spcPct val="150000"/>
              </a:lnSpc>
            </a:pPr>
            <a:r>
              <a:rPr lang="en-US" sz="2800" dirty="0" smtClean="0">
                <a:solidFill>
                  <a:srgbClr val="002060"/>
                </a:solidFill>
              </a:rPr>
              <a:t>So </a:t>
            </a:r>
            <a:r>
              <a:rPr lang="en-US" sz="2800" dirty="0">
                <a:solidFill>
                  <a:srgbClr val="002060"/>
                </a:solidFill>
              </a:rPr>
              <a:t>in 1920 the astronomer </a:t>
            </a:r>
            <a:r>
              <a:rPr lang="en-US" sz="2800" dirty="0" smtClean="0">
                <a:solidFill>
                  <a:srgbClr val="002060"/>
                </a:solidFill>
              </a:rPr>
              <a:t>gave </a:t>
            </a:r>
            <a:r>
              <a:rPr lang="en-US" sz="2800" dirty="0">
                <a:solidFill>
                  <a:srgbClr val="002060"/>
                </a:solidFill>
              </a:rPr>
              <a:t>his demonstration all over again, </a:t>
            </a:r>
            <a:endParaRPr lang="en-US" sz="2800" dirty="0" smtClean="0">
              <a:solidFill>
                <a:srgbClr val="002060"/>
              </a:solidFill>
            </a:endParaRPr>
          </a:p>
          <a:p>
            <a:pPr>
              <a:lnSpc>
                <a:spcPct val="150000"/>
              </a:lnSpc>
            </a:pPr>
            <a:r>
              <a:rPr lang="en-US" sz="2800" dirty="0" smtClean="0">
                <a:solidFill>
                  <a:srgbClr val="002060"/>
                </a:solidFill>
              </a:rPr>
              <a:t>                                  dressed with impressive style </a:t>
            </a:r>
            <a:r>
              <a:rPr lang="en-US" sz="2800" dirty="0">
                <a:solidFill>
                  <a:srgbClr val="002060"/>
                </a:solidFill>
              </a:rPr>
              <a:t>and elegance. </a:t>
            </a:r>
          </a:p>
          <a:p>
            <a:pPr>
              <a:lnSpc>
                <a:spcPct val="150000"/>
              </a:lnSpc>
            </a:pPr>
            <a:r>
              <a:rPr lang="en-US" sz="2800" dirty="0" smtClean="0">
                <a:solidFill>
                  <a:srgbClr val="002060"/>
                </a:solidFill>
              </a:rPr>
              <a:t> </a:t>
            </a:r>
          </a:p>
          <a:p>
            <a:pPr>
              <a:lnSpc>
                <a:spcPct val="150000"/>
              </a:lnSpc>
            </a:pPr>
            <a:r>
              <a:rPr lang="en-US" sz="2800" dirty="0" smtClean="0">
                <a:solidFill>
                  <a:srgbClr val="002060"/>
                </a:solidFill>
              </a:rPr>
              <a:t>                                  This time </a:t>
            </a:r>
            <a:r>
              <a:rPr lang="en-US" sz="2800" dirty="0">
                <a:solidFill>
                  <a:srgbClr val="002060"/>
                </a:solidFill>
              </a:rPr>
              <a:t> everybody accepted his report.</a:t>
            </a:r>
            <a:r>
              <a:rPr lang="en-US" sz="2800" dirty="0" smtClean="0">
                <a:solidFill>
                  <a:srgbClr val="002060"/>
                </a:solidFill>
              </a:rPr>
              <a:t>                             </a:t>
            </a:r>
          </a:p>
        </p:txBody>
      </p:sp>
      <p:pic>
        <p:nvPicPr>
          <p:cNvPr id="9" name="Picture 2"/>
          <p:cNvPicPr/>
          <p:nvPr/>
        </p:nvPicPr>
        <p:blipFill rotWithShape="1">
          <a:blip r:embed="rId6"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10" name="Picture 2" descr="\\lvnt15\home$\HelpDesk\תבניות\Gold%20Seal%20JCIAccred-HiResolu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551894" y="1139797"/>
            <a:ext cx="11465935" cy="5262979"/>
          </a:xfrm>
          <a:prstGeom prst="rect">
            <a:avLst/>
          </a:prstGeom>
          <a:noFill/>
        </p:spPr>
        <p:txBody>
          <a:bodyPr wrap="square" rtlCol="0">
            <a:spAutoFit/>
          </a:bodyPr>
          <a:lstStyle/>
          <a:p>
            <a:pPr>
              <a:lnSpc>
                <a:spcPct val="150000"/>
              </a:lnSpc>
            </a:pPr>
            <a:r>
              <a:rPr lang="en-US" sz="2800" dirty="0">
                <a:solidFill>
                  <a:srgbClr val="002060"/>
                </a:solidFill>
              </a:rPr>
              <a:t>Scientific information is not necessarily more reliable when presented in distinguished clothing, by a distinguished author, or in a distinguished journal. </a:t>
            </a:r>
            <a:endParaRPr lang="en-US" sz="2800" dirty="0" smtClean="0">
              <a:solidFill>
                <a:srgbClr val="002060"/>
              </a:solidFill>
            </a:endParaRPr>
          </a:p>
          <a:p>
            <a:pPr>
              <a:lnSpc>
                <a:spcPct val="150000"/>
              </a:lnSpc>
            </a:pPr>
            <a:endParaRPr lang="en-US" sz="2800" dirty="0">
              <a:solidFill>
                <a:srgbClr val="002060"/>
              </a:solidFill>
            </a:endParaRPr>
          </a:p>
          <a:p>
            <a:pPr>
              <a:lnSpc>
                <a:spcPct val="150000"/>
              </a:lnSpc>
            </a:pPr>
            <a:r>
              <a:rPr lang="en-US" sz="2800" dirty="0" smtClean="0">
                <a:solidFill>
                  <a:srgbClr val="002060"/>
                </a:solidFill>
              </a:rPr>
              <a:t>In </a:t>
            </a:r>
            <a:r>
              <a:rPr lang="en-US" sz="2800" dirty="0">
                <a:solidFill>
                  <a:srgbClr val="002060"/>
                </a:solidFill>
              </a:rPr>
              <a:t>the historical background of his book on spinal cord injuries (SCI), </a:t>
            </a:r>
            <a:endParaRPr lang="en-US" sz="2800" dirty="0" smtClean="0">
              <a:solidFill>
                <a:srgbClr val="002060"/>
              </a:solidFill>
            </a:endParaRPr>
          </a:p>
          <a:p>
            <a:pPr>
              <a:lnSpc>
                <a:spcPct val="150000"/>
              </a:lnSpc>
            </a:pPr>
            <a:r>
              <a:rPr lang="en-US" sz="2800" dirty="0" smtClean="0">
                <a:solidFill>
                  <a:srgbClr val="002060"/>
                </a:solidFill>
              </a:rPr>
              <a:t>Ludwig </a:t>
            </a:r>
            <a:r>
              <a:rPr lang="en-US" sz="2800" dirty="0">
                <a:solidFill>
                  <a:srgbClr val="002060"/>
                </a:solidFill>
              </a:rPr>
              <a:t>Guttmann mentions the novel treatment for SCI </a:t>
            </a:r>
            <a:endParaRPr lang="en-US" sz="2800" dirty="0" smtClean="0">
              <a:solidFill>
                <a:srgbClr val="002060"/>
              </a:solidFill>
            </a:endParaRPr>
          </a:p>
          <a:p>
            <a:pPr>
              <a:lnSpc>
                <a:spcPct val="150000"/>
              </a:lnSpc>
            </a:pPr>
            <a:r>
              <a:rPr lang="en-US" sz="2800" dirty="0" smtClean="0">
                <a:solidFill>
                  <a:srgbClr val="002060"/>
                </a:solidFill>
              </a:rPr>
              <a:t>recommended by </a:t>
            </a:r>
            <a:r>
              <a:rPr lang="en-US" sz="2800" dirty="0">
                <a:solidFill>
                  <a:srgbClr val="002060"/>
                </a:solidFill>
              </a:rPr>
              <a:t>Hippocrates, with ass’s milk, honey, </a:t>
            </a:r>
            <a:endParaRPr lang="en-US" sz="2800" dirty="0" smtClean="0">
              <a:solidFill>
                <a:srgbClr val="002060"/>
              </a:solidFill>
            </a:endParaRPr>
          </a:p>
          <a:p>
            <a:pPr>
              <a:lnSpc>
                <a:spcPct val="150000"/>
              </a:lnSpc>
            </a:pPr>
            <a:r>
              <a:rPr lang="en-US" sz="2800" dirty="0" smtClean="0">
                <a:solidFill>
                  <a:srgbClr val="002060"/>
                </a:solidFill>
              </a:rPr>
              <a:t>and </a:t>
            </a:r>
            <a:r>
              <a:rPr lang="en-US" sz="2800" dirty="0">
                <a:solidFill>
                  <a:srgbClr val="002060"/>
                </a:solidFill>
              </a:rPr>
              <a:t>white wine.</a:t>
            </a:r>
            <a:endParaRPr lang="he-IL" sz="2800" dirty="0"/>
          </a:p>
          <a:p>
            <a:pPr>
              <a:lnSpc>
                <a:spcPct val="150000"/>
              </a:lnSpc>
            </a:pPr>
            <a:endParaRPr lang="he-IL" sz="2800" dirty="0">
              <a:solidFill>
                <a:srgbClr val="002060"/>
              </a:solidFill>
            </a:endParaRPr>
          </a:p>
        </p:txBody>
      </p:sp>
      <p:sp>
        <p:nvSpPr>
          <p:cNvPr id="2" name="AutoShape 2" descr="תוצאת תמונה עבור ‪hippocrates‬‏"/>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 name="Picture 3"/>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6805" t="4807" b="6405"/>
          <a:stretch/>
        </p:blipFill>
        <p:spPr bwMode="auto">
          <a:xfrm>
            <a:off x="9016091" y="3771286"/>
            <a:ext cx="2315937" cy="206413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800100" y="1767006"/>
            <a:ext cx="10205357" cy="3323987"/>
          </a:xfrm>
          <a:prstGeom prst="rect">
            <a:avLst/>
          </a:prstGeom>
          <a:noFill/>
        </p:spPr>
        <p:txBody>
          <a:bodyPr wrap="square" rtlCol="0">
            <a:spAutoFit/>
          </a:bodyPr>
          <a:lstStyle/>
          <a:p>
            <a:pPr>
              <a:lnSpc>
                <a:spcPct val="150000"/>
              </a:lnSpc>
            </a:pPr>
            <a:r>
              <a:rPr lang="en-US" sz="2800" dirty="0">
                <a:solidFill>
                  <a:srgbClr val="002060"/>
                </a:solidFill>
              </a:rPr>
              <a:t>Two thousands and four hundred years after Hippocrates, in 2014, an editorial published in </a:t>
            </a:r>
            <a:r>
              <a:rPr lang="en-US" sz="2800" i="1" dirty="0">
                <a:solidFill>
                  <a:srgbClr val="002060"/>
                </a:solidFill>
              </a:rPr>
              <a:t>Brain</a:t>
            </a:r>
            <a:r>
              <a:rPr lang="en-US" sz="2800" dirty="0">
                <a:solidFill>
                  <a:srgbClr val="002060"/>
                </a:solidFill>
              </a:rPr>
              <a:t>, describes a combination of epidural electrical stimulation (EES) of the spinal cord and physical therapy, as “an example of successful translation of a neurobiological concept from basic neuroscience to clinical treatment.” </a:t>
            </a:r>
            <a:endParaRPr lang="he-IL" sz="280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568" y="4638555"/>
            <a:ext cx="22860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1147661"/>
            <a:ext cx="11088210" cy="3970318"/>
          </a:xfrm>
          <a:prstGeom prst="rect">
            <a:avLst/>
          </a:prstGeom>
          <a:noFill/>
        </p:spPr>
        <p:txBody>
          <a:bodyPr wrap="square" rtlCol="0">
            <a:spAutoFit/>
          </a:bodyPr>
          <a:lstStyle/>
          <a:p>
            <a:pPr>
              <a:lnSpc>
                <a:spcPct val="150000"/>
              </a:lnSpc>
            </a:pPr>
            <a:r>
              <a:rPr lang="en-US" sz="2800" dirty="0">
                <a:solidFill>
                  <a:srgbClr val="002060"/>
                </a:solidFill>
              </a:rPr>
              <a:t>In 2018, an editorial of the most respected journal, </a:t>
            </a:r>
            <a:r>
              <a:rPr lang="en-US" sz="2800" i="1" dirty="0">
                <a:solidFill>
                  <a:srgbClr val="002060"/>
                </a:solidFill>
              </a:rPr>
              <a:t>Nature</a:t>
            </a:r>
            <a:r>
              <a:rPr lang="en-US" sz="2800" dirty="0">
                <a:solidFill>
                  <a:srgbClr val="002060"/>
                </a:solidFill>
              </a:rPr>
              <a:t>, describes a similar but more advanced treatment, as “an extraordinary development… that allowed the unprecedented restoration of walking ability</a:t>
            </a:r>
            <a:r>
              <a:rPr lang="en-US" sz="2800" dirty="0" smtClean="0">
                <a:solidFill>
                  <a:srgbClr val="002060"/>
                </a:solidFill>
              </a:rPr>
              <a:t>.”</a:t>
            </a:r>
          </a:p>
          <a:p>
            <a:pPr>
              <a:lnSpc>
                <a:spcPct val="150000"/>
              </a:lnSpc>
            </a:pPr>
            <a:endParaRPr lang="en-US" sz="2800" dirty="0">
              <a:solidFill>
                <a:srgbClr val="002060"/>
              </a:solidFill>
            </a:endParaRPr>
          </a:p>
          <a:p>
            <a:pPr>
              <a:lnSpc>
                <a:spcPct val="150000"/>
              </a:lnSpc>
            </a:pPr>
            <a:r>
              <a:rPr lang="en-US" sz="2800" dirty="0">
                <a:solidFill>
                  <a:srgbClr val="002060"/>
                </a:solidFill>
              </a:rPr>
              <a:t>Hippocrates’s novel treatment did not prove efficient, </a:t>
            </a:r>
            <a:endParaRPr lang="en-US" sz="2800" dirty="0" smtClean="0">
              <a:solidFill>
                <a:srgbClr val="002060"/>
              </a:solidFill>
            </a:endParaRPr>
          </a:p>
          <a:p>
            <a:pPr>
              <a:lnSpc>
                <a:spcPct val="150000"/>
              </a:lnSpc>
            </a:pPr>
            <a:r>
              <a:rPr lang="en-US" sz="2800" dirty="0" smtClean="0">
                <a:solidFill>
                  <a:srgbClr val="002060"/>
                </a:solidFill>
              </a:rPr>
              <a:t>but </a:t>
            </a:r>
            <a:r>
              <a:rPr lang="en-US" sz="2800" dirty="0">
                <a:solidFill>
                  <a:srgbClr val="002060"/>
                </a:solidFill>
              </a:rPr>
              <a:t>at least did not cause harm.</a:t>
            </a:r>
            <a:endParaRPr lang="he-IL" sz="2800" dirty="0">
              <a:solidFill>
                <a:srgbClr val="002060"/>
              </a:solidFill>
            </a:endParaRPr>
          </a:p>
        </p:txBody>
      </p:sp>
      <p:pic>
        <p:nvPicPr>
          <p:cNvPr id="7" name="תמונה 6"/>
          <p:cNvPicPr/>
          <p:nvPr/>
        </p:nvPicPr>
        <p:blipFill rotWithShape="1">
          <a:blip r:embed="rId3"/>
          <a:srcRect l="12437" t="8459" r="27503" b="8885"/>
          <a:stretch/>
        </p:blipFill>
        <p:spPr>
          <a:xfrm>
            <a:off x="8666191" y="3110818"/>
            <a:ext cx="3167743" cy="2724605"/>
          </a:xfrm>
          <a:prstGeom prst="rect">
            <a:avLst/>
          </a:prstGeom>
        </p:spPr>
      </p:pic>
      <p:pic>
        <p:nvPicPr>
          <p:cNvPr id="8"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45724" y="474345"/>
            <a:ext cx="11088210" cy="2677656"/>
          </a:xfrm>
          <a:prstGeom prst="rect">
            <a:avLst/>
          </a:prstGeom>
          <a:noFill/>
        </p:spPr>
        <p:txBody>
          <a:bodyPr wrap="square" rtlCol="0">
            <a:spAutoFit/>
          </a:bodyPr>
          <a:lstStyle/>
          <a:p>
            <a:pPr>
              <a:lnSpc>
                <a:spcPct val="150000"/>
              </a:lnSpc>
            </a:pPr>
            <a:r>
              <a:rPr lang="en-US" sz="2800" dirty="0">
                <a:solidFill>
                  <a:srgbClr val="002060"/>
                </a:solidFill>
              </a:rPr>
              <a:t>EES, however, may be followed by severe complications </a:t>
            </a:r>
            <a:r>
              <a:rPr lang="en-US" sz="2800" dirty="0" smtClean="0">
                <a:solidFill>
                  <a:srgbClr val="002060"/>
                </a:solidFill>
              </a:rPr>
              <a:t>in</a:t>
            </a:r>
          </a:p>
          <a:p>
            <a:pPr>
              <a:lnSpc>
                <a:spcPct val="150000"/>
              </a:lnSpc>
            </a:pPr>
            <a:r>
              <a:rPr lang="en-US" sz="2800" dirty="0" smtClean="0">
                <a:solidFill>
                  <a:srgbClr val="002060"/>
                </a:solidFill>
              </a:rPr>
              <a:t> </a:t>
            </a:r>
            <a:r>
              <a:rPr lang="en-US" sz="2800" dirty="0">
                <a:solidFill>
                  <a:srgbClr val="002060"/>
                </a:solidFill>
              </a:rPr>
              <a:t>30%-40% of the patients, including infection and abscess formation </a:t>
            </a:r>
            <a:endParaRPr lang="en-US" sz="2800" dirty="0" smtClean="0">
              <a:solidFill>
                <a:srgbClr val="002060"/>
              </a:solidFill>
            </a:endParaRPr>
          </a:p>
          <a:p>
            <a:pPr>
              <a:lnSpc>
                <a:spcPct val="150000"/>
              </a:lnSpc>
            </a:pPr>
            <a:r>
              <a:rPr lang="en-US" sz="2800" dirty="0" smtClean="0">
                <a:solidFill>
                  <a:srgbClr val="002060"/>
                </a:solidFill>
              </a:rPr>
              <a:t>(</a:t>
            </a:r>
            <a:r>
              <a:rPr lang="en-US" sz="2800" dirty="0">
                <a:solidFill>
                  <a:srgbClr val="002060"/>
                </a:solidFill>
              </a:rPr>
              <a:t>in 4%-10%), epidural hematoma, dural puncture, headache, neurological damage, and  pain (</a:t>
            </a:r>
            <a:r>
              <a:rPr lang="it-IT" sz="2800" dirty="0">
                <a:solidFill>
                  <a:srgbClr val="002060"/>
                </a:solidFill>
              </a:rPr>
              <a:t>Pain Medicine 2016; 17: 325-336)</a:t>
            </a:r>
            <a:r>
              <a:rPr lang="en-US" sz="2800" dirty="0" smtClean="0">
                <a:solidFill>
                  <a:srgbClr val="002060"/>
                </a:solidFill>
              </a:rPr>
              <a:t>.</a:t>
            </a:r>
            <a:endParaRPr lang="he-IL" sz="2800" dirty="0">
              <a:solidFill>
                <a:srgbClr val="002060"/>
              </a:solidFill>
            </a:endParaRPr>
          </a:p>
        </p:txBody>
      </p:sp>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745724" y="3429000"/>
            <a:ext cx="11088210" cy="2677656"/>
          </a:xfrm>
          <a:prstGeom prst="rect">
            <a:avLst/>
          </a:prstGeom>
        </p:spPr>
        <p:txBody>
          <a:bodyPr wrap="square">
            <a:spAutoFit/>
          </a:bodyPr>
          <a:lstStyle/>
          <a:p>
            <a:pPr>
              <a:lnSpc>
                <a:spcPct val="150000"/>
              </a:lnSpc>
            </a:pPr>
            <a:r>
              <a:rPr lang="en-US" sz="2800" dirty="0">
                <a:solidFill>
                  <a:srgbClr val="002060"/>
                </a:solidFill>
              </a:rPr>
              <a:t>Furthermore, the operation and rehabilitation offered to chronic SCI </a:t>
            </a:r>
            <a:r>
              <a:rPr lang="en-US" sz="2800" dirty="0" smtClean="0">
                <a:solidFill>
                  <a:srgbClr val="002060"/>
                </a:solidFill>
              </a:rPr>
              <a:t>patients interrupts </a:t>
            </a:r>
            <a:r>
              <a:rPr lang="en-US" sz="2800" dirty="0">
                <a:solidFill>
                  <a:srgbClr val="002060"/>
                </a:solidFill>
              </a:rPr>
              <a:t>the continuity of their participation in their family and community activities, or work, nullifying  long rehabilitation efforts that had been invested to achieve it.</a:t>
            </a:r>
          </a:p>
        </p:txBody>
      </p:sp>
      <p:pic>
        <p:nvPicPr>
          <p:cNvPr id="7" name="Picture 2"/>
          <p:cNvPicPr/>
          <p:nvPr/>
        </p:nvPicPr>
        <p:blipFill rotWithShape="1">
          <a:blip r:embed="rId4"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8" name="Picture 2" descr="\\lvnt15\home$\HelpDesk\תבניות\Gold%20Seal%20JCIAccred-Hi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3244C9-C65B-D44A-8D78-6342BB150F2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49062C-8AF9-42EE-AECF-ED5425EF6352}"/>
              </a:ext>
            </a:extLst>
          </p:cNvPr>
          <p:cNvSpPr txBox="1"/>
          <p:nvPr/>
        </p:nvSpPr>
        <p:spPr>
          <a:xfrm>
            <a:off x="767494" y="1248017"/>
            <a:ext cx="11088210" cy="5196166"/>
          </a:xfrm>
          <a:prstGeom prst="rect">
            <a:avLst/>
          </a:prstGeom>
          <a:noFill/>
        </p:spPr>
        <p:txBody>
          <a:bodyPr wrap="square" rtlCol="0">
            <a:spAutoFit/>
          </a:bodyPr>
          <a:lstStyle/>
          <a:p>
            <a:pPr>
              <a:lnSpc>
                <a:spcPct val="150000"/>
              </a:lnSpc>
            </a:pPr>
            <a:r>
              <a:rPr lang="en-US" sz="2800" dirty="0">
                <a:solidFill>
                  <a:srgbClr val="002060"/>
                </a:solidFill>
              </a:rPr>
              <a:t>Is EES a breakthrough that justifies the risk of the untoward effects? Is it indeed a clinical breakthrough, or just one more step in the progress  of spinal cord research</a:t>
            </a:r>
            <a:r>
              <a:rPr lang="en-US" sz="2800" dirty="0" smtClean="0">
                <a:solidFill>
                  <a:srgbClr val="002060"/>
                </a:solidFill>
              </a:rPr>
              <a:t>?</a:t>
            </a:r>
          </a:p>
          <a:p>
            <a:pPr>
              <a:lnSpc>
                <a:spcPct val="150000"/>
              </a:lnSpc>
            </a:pPr>
            <a:endParaRPr lang="en-US" sz="2800" dirty="0">
              <a:solidFill>
                <a:srgbClr val="002060"/>
              </a:solidFill>
            </a:endParaRPr>
          </a:p>
          <a:p>
            <a:pPr>
              <a:lnSpc>
                <a:spcPct val="150000"/>
              </a:lnSpc>
            </a:pPr>
            <a:r>
              <a:rPr lang="en-US" sz="2800" dirty="0">
                <a:solidFill>
                  <a:srgbClr val="002060"/>
                </a:solidFill>
              </a:rPr>
              <a:t>To answer these questions, </a:t>
            </a:r>
          </a:p>
          <a:p>
            <a:pPr>
              <a:lnSpc>
                <a:spcPct val="150000"/>
              </a:lnSpc>
            </a:pPr>
            <a:r>
              <a:rPr lang="en-US" sz="2800" dirty="0">
                <a:solidFill>
                  <a:srgbClr val="002060"/>
                </a:solidFill>
              </a:rPr>
              <a:t>I discuss the outcomes of the two prominent recent studies of EES for SCI, to which the editorials mentioned above refer:</a:t>
            </a:r>
            <a:endParaRPr lang="he-IL" sz="2800" dirty="0">
              <a:solidFill>
                <a:srgbClr val="002060"/>
              </a:solidFill>
            </a:endParaRPr>
          </a:p>
          <a:p>
            <a:pPr>
              <a:lnSpc>
                <a:spcPct val="150000"/>
              </a:lnSpc>
            </a:pPr>
            <a:endParaRPr lang="en-US" sz="2800" dirty="0">
              <a:solidFill>
                <a:srgbClr val="002060"/>
              </a:solidFill>
            </a:endParaRPr>
          </a:p>
        </p:txBody>
      </p:sp>
      <p:sp>
        <p:nvSpPr>
          <p:cNvPr id="7" name="TextBox 6"/>
          <p:cNvSpPr txBox="1"/>
          <p:nvPr/>
        </p:nvSpPr>
        <p:spPr>
          <a:xfrm>
            <a:off x="5360915" y="605367"/>
            <a:ext cx="1015999" cy="646331"/>
          </a:xfrm>
          <a:prstGeom prst="rect">
            <a:avLst/>
          </a:prstGeom>
          <a:noFill/>
        </p:spPr>
        <p:txBody>
          <a:bodyPr wrap="square" rtlCol="0">
            <a:spAutoFit/>
          </a:bodyPr>
          <a:lstStyle/>
          <a:p>
            <a:pPr algn="l" rtl="0"/>
            <a:r>
              <a:rPr lang="en-US" sz="3600" b="1" dirty="0">
                <a:solidFill>
                  <a:srgbClr val="002060"/>
                </a:solidFill>
              </a:rPr>
              <a:t>So...</a:t>
            </a:r>
          </a:p>
        </p:txBody>
      </p:sp>
      <p:pic>
        <p:nvPicPr>
          <p:cNvPr id="8" name="Picture 2"/>
          <p:cNvPicPr/>
          <p:nvPr/>
        </p:nvPicPr>
        <p:blipFill rotWithShape="1">
          <a:blip r:embed="rId3" cstate="print">
            <a:extLst>
              <a:ext uri="{28A0092B-C50C-407E-A947-70E740481C1C}">
                <a14:useLocalDpi xmlns:a14="http://schemas.microsoft.com/office/drawing/2010/main" val="0"/>
              </a:ext>
            </a:extLst>
          </a:blip>
          <a:srcRect l="3168" t="8422" b="10513"/>
          <a:stretch/>
        </p:blipFill>
        <p:spPr bwMode="auto">
          <a:xfrm>
            <a:off x="6169477" y="5861247"/>
            <a:ext cx="2752164" cy="996751"/>
          </a:xfrm>
          <a:prstGeom prst="rect">
            <a:avLst/>
          </a:prstGeom>
          <a:noFill/>
          <a:ln>
            <a:noFill/>
          </a:ln>
          <a:extLst>
            <a:ext uri="{53640926-AAD7-44D8-BBD7-CCE9431645EC}">
              <a14:shadowObscured xmlns:a14="http://schemas.microsoft.com/office/drawing/2010/main"/>
            </a:ext>
          </a:extLst>
        </p:spPr>
      </p:pic>
      <p:pic>
        <p:nvPicPr>
          <p:cNvPr id="9" name="Picture 2" descr="\\lvnt15\home$\HelpDesk\תבניות\Gold%20Seal%20JCIAccred-HiReso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1641" y="5861248"/>
            <a:ext cx="827712" cy="996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9353" b="22498"/>
          <a:stretch/>
        </p:blipFill>
        <p:spPr bwMode="auto">
          <a:xfrm>
            <a:off x="3207434" y="5861247"/>
            <a:ext cx="2962043" cy="9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4706</TotalTime>
  <Words>2071</Words>
  <Application>Microsoft Office PowerPoint</Application>
  <PresentationFormat>מותאם אישית</PresentationFormat>
  <Paragraphs>193</Paragraphs>
  <Slides>39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39</vt:i4>
      </vt:variant>
    </vt:vector>
  </HeadingPairs>
  <TitlesOfParts>
    <vt:vector size="40" baseType="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עמירם כץ</cp:lastModifiedBy>
  <cp:revision>252</cp:revision>
  <dcterms:created xsi:type="dcterms:W3CDTF">2019-07-23T15:12:33Z</dcterms:created>
  <dcterms:modified xsi:type="dcterms:W3CDTF">2020-01-01T20:27:25Z</dcterms:modified>
</cp:coreProperties>
</file>