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27" r:id="rId3"/>
    <p:sldId id="258" r:id="rId4"/>
    <p:sldId id="262" r:id="rId5"/>
    <p:sldId id="276" r:id="rId6"/>
    <p:sldId id="272" r:id="rId7"/>
    <p:sldId id="282" r:id="rId8"/>
    <p:sldId id="283" r:id="rId9"/>
    <p:sldId id="284" r:id="rId10"/>
    <p:sldId id="285" r:id="rId11"/>
    <p:sldId id="261" r:id="rId12"/>
    <p:sldId id="259" r:id="rId13"/>
    <p:sldId id="260" r:id="rId14"/>
    <p:sldId id="263" r:id="rId15"/>
    <p:sldId id="264" r:id="rId16"/>
    <p:sldId id="288" r:id="rId17"/>
    <p:sldId id="267" r:id="rId18"/>
    <p:sldId id="265" r:id="rId19"/>
    <p:sldId id="266" r:id="rId20"/>
    <p:sldId id="268" r:id="rId21"/>
    <p:sldId id="269" r:id="rId22"/>
    <p:sldId id="270" r:id="rId23"/>
    <p:sldId id="271" r:id="rId24"/>
    <p:sldId id="308" r:id="rId25"/>
    <p:sldId id="274" r:id="rId26"/>
    <p:sldId id="289" r:id="rId27"/>
    <p:sldId id="290" r:id="rId28"/>
    <p:sldId id="291" r:id="rId29"/>
    <p:sldId id="310" r:id="rId30"/>
    <p:sldId id="309" r:id="rId31"/>
    <p:sldId id="311" r:id="rId32"/>
    <p:sldId id="295" r:id="rId33"/>
    <p:sldId id="312" r:id="rId34"/>
    <p:sldId id="297" r:id="rId35"/>
    <p:sldId id="296" r:id="rId36"/>
    <p:sldId id="298" r:id="rId37"/>
    <p:sldId id="314" r:id="rId38"/>
    <p:sldId id="315" r:id="rId39"/>
    <p:sldId id="293" r:id="rId40"/>
    <p:sldId id="301" r:id="rId41"/>
    <p:sldId id="317" r:id="rId42"/>
    <p:sldId id="303" r:id="rId43"/>
    <p:sldId id="304" r:id="rId44"/>
    <p:sldId id="306" r:id="rId45"/>
    <p:sldId id="316" r:id="rId46"/>
    <p:sldId id="305" r:id="rId47"/>
    <p:sldId id="302" r:id="rId48"/>
    <p:sldId id="307" r:id="rId49"/>
    <p:sldId id="318" r:id="rId50"/>
    <p:sldId id="319" r:id="rId51"/>
    <p:sldId id="320" r:id="rId52"/>
    <p:sldId id="326" r:id="rId53"/>
    <p:sldId id="322" r:id="rId54"/>
    <p:sldId id="324" r:id="rId55"/>
    <p:sldId id="323" r:id="rId56"/>
    <p:sldId id="325" r:id="rId57"/>
    <p:sldId id="275"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3" autoAdjust="0"/>
    <p:restoredTop sz="94615" autoAdjust="0"/>
  </p:normalViewPr>
  <p:slideViewPr>
    <p:cSldViewPr snapToGrid="0" snapToObjects="1">
      <p:cViewPr>
        <p:scale>
          <a:sx n="54" d="100"/>
          <a:sy n="54" d="100"/>
        </p:scale>
        <p:origin x="-538" y="-58"/>
      </p:cViewPr>
      <p:guideLst>
        <p:guide orient="horz" pos="2160"/>
        <p:guide pos="3840"/>
      </p:guideLst>
    </p:cSldViewPr>
  </p:slideViewPr>
  <p:notesTextViewPr>
    <p:cViewPr>
      <p:scale>
        <a:sx n="1" d="1"/>
        <a:sy n="1" d="1"/>
      </p:scale>
      <p:origin x="0" y="0"/>
    </p:cViewPr>
  </p:notesTextViewPr>
  <p:sorterViewPr>
    <p:cViewPr>
      <p:scale>
        <a:sx n="100" d="100"/>
        <a:sy n="100" d="100"/>
      </p:scale>
      <p:origin x="0" y="791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A107A8-2E64-584D-A600-0376A3558E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36B1B5E-864D-FF48-BB8C-A6BEC86B76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4CCC4B2-985B-474F-A52F-E5F16780CF14}"/>
              </a:ext>
            </a:extLst>
          </p:cNvPr>
          <p:cNvSpPr>
            <a:spLocks noGrp="1"/>
          </p:cNvSpPr>
          <p:nvPr>
            <p:ph type="dt" sz="half" idx="10"/>
          </p:nvPr>
        </p:nvSpPr>
        <p:spPr/>
        <p:txBody>
          <a:bodyPr/>
          <a:lstStyle/>
          <a:p>
            <a:fld id="{1F6D9ADE-775D-4B46-8C25-605C2E57926C}" type="datetimeFigureOut">
              <a:rPr lang="en-US" smtClean="0"/>
              <a:t>1/1/2020</a:t>
            </a:fld>
            <a:endParaRPr lang="en-US" dirty="0"/>
          </a:p>
        </p:txBody>
      </p:sp>
      <p:sp>
        <p:nvSpPr>
          <p:cNvPr id="5" name="Footer Placeholder 4">
            <a:extLst>
              <a:ext uri="{FF2B5EF4-FFF2-40B4-BE49-F238E27FC236}">
                <a16:creationId xmlns:a16="http://schemas.microsoft.com/office/drawing/2014/main" xmlns="" id="{5022C5E4-E822-1245-BDFD-B3AE1870647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17C1F7ED-9C61-BA4C-8EF8-7A8ED9A7CCE9}"/>
              </a:ext>
            </a:extLst>
          </p:cNvPr>
          <p:cNvSpPr>
            <a:spLocks noGrp="1"/>
          </p:cNvSpPr>
          <p:nvPr>
            <p:ph type="sldNum" sz="quarter" idx="12"/>
          </p:nvPr>
        </p:nvSpPr>
        <p:spPr/>
        <p:txBody>
          <a:bodyPr/>
          <a:lstStyle/>
          <a:p>
            <a:fld id="{9193F84F-75A5-3A48-ABEE-B24AE0AA9865}" type="slidenum">
              <a:rPr lang="en-US" smtClean="0"/>
              <a:t>‹#›</a:t>
            </a:fld>
            <a:endParaRPr lang="en-US" dirty="0"/>
          </a:p>
        </p:txBody>
      </p:sp>
    </p:spTree>
    <p:extLst>
      <p:ext uri="{BB962C8B-B14F-4D97-AF65-F5344CB8AC3E}">
        <p14:creationId xmlns:p14="http://schemas.microsoft.com/office/powerpoint/2010/main" val="95481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920AB4-5FAE-834D-A832-949EB09332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174B407D-211D-5E41-B811-E4DAA0AA63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7017C91-2EDB-C849-AEF1-79ED32903425}"/>
              </a:ext>
            </a:extLst>
          </p:cNvPr>
          <p:cNvSpPr>
            <a:spLocks noGrp="1"/>
          </p:cNvSpPr>
          <p:nvPr>
            <p:ph type="dt" sz="half" idx="10"/>
          </p:nvPr>
        </p:nvSpPr>
        <p:spPr/>
        <p:txBody>
          <a:bodyPr/>
          <a:lstStyle/>
          <a:p>
            <a:fld id="{1F6D9ADE-775D-4B46-8C25-605C2E57926C}" type="datetimeFigureOut">
              <a:rPr lang="en-US" smtClean="0"/>
              <a:t>1/1/2020</a:t>
            </a:fld>
            <a:endParaRPr lang="en-US" dirty="0"/>
          </a:p>
        </p:txBody>
      </p:sp>
      <p:sp>
        <p:nvSpPr>
          <p:cNvPr id="5" name="Footer Placeholder 4">
            <a:extLst>
              <a:ext uri="{FF2B5EF4-FFF2-40B4-BE49-F238E27FC236}">
                <a16:creationId xmlns:a16="http://schemas.microsoft.com/office/drawing/2014/main" xmlns="" id="{C70F40FB-9BCF-7B46-A1C3-F7F227F81AC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BB3CF071-E3F9-9A48-8F39-EA3AD16E6C59}"/>
              </a:ext>
            </a:extLst>
          </p:cNvPr>
          <p:cNvSpPr>
            <a:spLocks noGrp="1"/>
          </p:cNvSpPr>
          <p:nvPr>
            <p:ph type="sldNum" sz="quarter" idx="12"/>
          </p:nvPr>
        </p:nvSpPr>
        <p:spPr/>
        <p:txBody>
          <a:bodyPr/>
          <a:lstStyle/>
          <a:p>
            <a:fld id="{9193F84F-75A5-3A48-ABEE-B24AE0AA9865}" type="slidenum">
              <a:rPr lang="en-US" smtClean="0"/>
              <a:t>‹#›</a:t>
            </a:fld>
            <a:endParaRPr lang="en-US" dirty="0"/>
          </a:p>
        </p:txBody>
      </p:sp>
    </p:spTree>
    <p:extLst>
      <p:ext uri="{BB962C8B-B14F-4D97-AF65-F5344CB8AC3E}">
        <p14:creationId xmlns:p14="http://schemas.microsoft.com/office/powerpoint/2010/main" val="2197319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68AA44A-CE59-1249-9729-26D617C2AE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DAC05D57-F83C-7A41-849B-49FF0F09ED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58F56EA-13AE-D74C-BFA9-CDC8B5B70FD4}"/>
              </a:ext>
            </a:extLst>
          </p:cNvPr>
          <p:cNvSpPr>
            <a:spLocks noGrp="1"/>
          </p:cNvSpPr>
          <p:nvPr>
            <p:ph type="dt" sz="half" idx="10"/>
          </p:nvPr>
        </p:nvSpPr>
        <p:spPr/>
        <p:txBody>
          <a:bodyPr/>
          <a:lstStyle/>
          <a:p>
            <a:fld id="{1F6D9ADE-775D-4B46-8C25-605C2E57926C}" type="datetimeFigureOut">
              <a:rPr lang="en-US" smtClean="0"/>
              <a:t>1/1/2020</a:t>
            </a:fld>
            <a:endParaRPr lang="en-US" dirty="0"/>
          </a:p>
        </p:txBody>
      </p:sp>
      <p:sp>
        <p:nvSpPr>
          <p:cNvPr id="5" name="Footer Placeholder 4">
            <a:extLst>
              <a:ext uri="{FF2B5EF4-FFF2-40B4-BE49-F238E27FC236}">
                <a16:creationId xmlns:a16="http://schemas.microsoft.com/office/drawing/2014/main" xmlns="" id="{CA4EFB4C-BD80-514B-BD5B-442FADCD212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FF40B279-6779-F84E-A5C0-B1D0B19060F6}"/>
              </a:ext>
            </a:extLst>
          </p:cNvPr>
          <p:cNvSpPr>
            <a:spLocks noGrp="1"/>
          </p:cNvSpPr>
          <p:nvPr>
            <p:ph type="sldNum" sz="quarter" idx="12"/>
          </p:nvPr>
        </p:nvSpPr>
        <p:spPr/>
        <p:txBody>
          <a:bodyPr/>
          <a:lstStyle/>
          <a:p>
            <a:fld id="{9193F84F-75A5-3A48-ABEE-B24AE0AA9865}" type="slidenum">
              <a:rPr lang="en-US" smtClean="0"/>
              <a:t>‹#›</a:t>
            </a:fld>
            <a:endParaRPr lang="en-US" dirty="0"/>
          </a:p>
        </p:txBody>
      </p:sp>
    </p:spTree>
    <p:extLst>
      <p:ext uri="{BB962C8B-B14F-4D97-AF65-F5344CB8AC3E}">
        <p14:creationId xmlns:p14="http://schemas.microsoft.com/office/powerpoint/2010/main" val="2134637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E2F73C-1AEC-A64E-9B15-1C7424A732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B4751E0-F59D-A048-BCE6-3195049A89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53597A8-6A03-164D-927C-E965FB9A2F2A}"/>
              </a:ext>
            </a:extLst>
          </p:cNvPr>
          <p:cNvSpPr>
            <a:spLocks noGrp="1"/>
          </p:cNvSpPr>
          <p:nvPr>
            <p:ph type="dt" sz="half" idx="10"/>
          </p:nvPr>
        </p:nvSpPr>
        <p:spPr/>
        <p:txBody>
          <a:bodyPr/>
          <a:lstStyle/>
          <a:p>
            <a:fld id="{1F6D9ADE-775D-4B46-8C25-605C2E57926C}" type="datetimeFigureOut">
              <a:rPr lang="en-US" smtClean="0"/>
              <a:t>1/1/2020</a:t>
            </a:fld>
            <a:endParaRPr lang="en-US" dirty="0"/>
          </a:p>
        </p:txBody>
      </p:sp>
      <p:sp>
        <p:nvSpPr>
          <p:cNvPr id="5" name="Footer Placeholder 4">
            <a:extLst>
              <a:ext uri="{FF2B5EF4-FFF2-40B4-BE49-F238E27FC236}">
                <a16:creationId xmlns:a16="http://schemas.microsoft.com/office/drawing/2014/main" xmlns="" id="{ACD038AA-8A5F-184B-9FA3-DE916F4D79F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28A519CD-E3DA-EC44-AD1E-3E9C643EBA18}"/>
              </a:ext>
            </a:extLst>
          </p:cNvPr>
          <p:cNvSpPr>
            <a:spLocks noGrp="1"/>
          </p:cNvSpPr>
          <p:nvPr>
            <p:ph type="sldNum" sz="quarter" idx="12"/>
          </p:nvPr>
        </p:nvSpPr>
        <p:spPr/>
        <p:txBody>
          <a:bodyPr/>
          <a:lstStyle/>
          <a:p>
            <a:fld id="{9193F84F-75A5-3A48-ABEE-B24AE0AA9865}" type="slidenum">
              <a:rPr lang="en-US" smtClean="0"/>
              <a:t>‹#›</a:t>
            </a:fld>
            <a:endParaRPr lang="en-US" dirty="0"/>
          </a:p>
        </p:txBody>
      </p:sp>
    </p:spTree>
    <p:extLst>
      <p:ext uri="{BB962C8B-B14F-4D97-AF65-F5344CB8AC3E}">
        <p14:creationId xmlns:p14="http://schemas.microsoft.com/office/powerpoint/2010/main" val="3674325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9AC310-01F9-6A46-986E-822950BE50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D9CB09A-2756-2D42-9B64-8491E4629E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C539550-3DAC-3148-890D-144B8CD0B1DE}"/>
              </a:ext>
            </a:extLst>
          </p:cNvPr>
          <p:cNvSpPr>
            <a:spLocks noGrp="1"/>
          </p:cNvSpPr>
          <p:nvPr>
            <p:ph type="dt" sz="half" idx="10"/>
          </p:nvPr>
        </p:nvSpPr>
        <p:spPr/>
        <p:txBody>
          <a:bodyPr/>
          <a:lstStyle/>
          <a:p>
            <a:fld id="{1F6D9ADE-775D-4B46-8C25-605C2E57926C}" type="datetimeFigureOut">
              <a:rPr lang="en-US" smtClean="0"/>
              <a:t>1/1/2020</a:t>
            </a:fld>
            <a:endParaRPr lang="en-US" dirty="0"/>
          </a:p>
        </p:txBody>
      </p:sp>
      <p:sp>
        <p:nvSpPr>
          <p:cNvPr id="5" name="Footer Placeholder 4">
            <a:extLst>
              <a:ext uri="{FF2B5EF4-FFF2-40B4-BE49-F238E27FC236}">
                <a16:creationId xmlns:a16="http://schemas.microsoft.com/office/drawing/2014/main" xmlns="" id="{A1DA15D2-527B-D542-8044-57221289FCC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7518DA14-E877-E74F-BD83-7699F00DF9E7}"/>
              </a:ext>
            </a:extLst>
          </p:cNvPr>
          <p:cNvSpPr>
            <a:spLocks noGrp="1"/>
          </p:cNvSpPr>
          <p:nvPr>
            <p:ph type="sldNum" sz="quarter" idx="12"/>
          </p:nvPr>
        </p:nvSpPr>
        <p:spPr/>
        <p:txBody>
          <a:bodyPr/>
          <a:lstStyle/>
          <a:p>
            <a:fld id="{9193F84F-75A5-3A48-ABEE-B24AE0AA9865}" type="slidenum">
              <a:rPr lang="en-US" smtClean="0"/>
              <a:t>‹#›</a:t>
            </a:fld>
            <a:endParaRPr lang="en-US" dirty="0"/>
          </a:p>
        </p:txBody>
      </p:sp>
    </p:spTree>
    <p:extLst>
      <p:ext uri="{BB962C8B-B14F-4D97-AF65-F5344CB8AC3E}">
        <p14:creationId xmlns:p14="http://schemas.microsoft.com/office/powerpoint/2010/main" val="3795703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1044BA-A2B6-6E4D-B657-9E7C45A609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3DF9B47-6BA9-B24C-AF48-AA4FBDB8B7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2277918-C863-794D-9614-BE4224E061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1607EEB4-0DD0-FD46-9886-FDFF1951CAE1}"/>
              </a:ext>
            </a:extLst>
          </p:cNvPr>
          <p:cNvSpPr>
            <a:spLocks noGrp="1"/>
          </p:cNvSpPr>
          <p:nvPr>
            <p:ph type="dt" sz="half" idx="10"/>
          </p:nvPr>
        </p:nvSpPr>
        <p:spPr/>
        <p:txBody>
          <a:bodyPr/>
          <a:lstStyle/>
          <a:p>
            <a:fld id="{1F6D9ADE-775D-4B46-8C25-605C2E57926C}" type="datetimeFigureOut">
              <a:rPr lang="en-US" smtClean="0"/>
              <a:t>1/1/2020</a:t>
            </a:fld>
            <a:endParaRPr lang="en-US" dirty="0"/>
          </a:p>
        </p:txBody>
      </p:sp>
      <p:sp>
        <p:nvSpPr>
          <p:cNvPr id="6" name="Footer Placeholder 5">
            <a:extLst>
              <a:ext uri="{FF2B5EF4-FFF2-40B4-BE49-F238E27FC236}">
                <a16:creationId xmlns:a16="http://schemas.microsoft.com/office/drawing/2014/main" xmlns="" id="{D5B91490-D661-694F-8D97-2A9921A7D19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60C780DA-5535-6B41-A188-C64EB60D6B4E}"/>
              </a:ext>
            </a:extLst>
          </p:cNvPr>
          <p:cNvSpPr>
            <a:spLocks noGrp="1"/>
          </p:cNvSpPr>
          <p:nvPr>
            <p:ph type="sldNum" sz="quarter" idx="12"/>
          </p:nvPr>
        </p:nvSpPr>
        <p:spPr/>
        <p:txBody>
          <a:bodyPr/>
          <a:lstStyle/>
          <a:p>
            <a:fld id="{9193F84F-75A5-3A48-ABEE-B24AE0AA9865}" type="slidenum">
              <a:rPr lang="en-US" smtClean="0"/>
              <a:t>‹#›</a:t>
            </a:fld>
            <a:endParaRPr lang="en-US" dirty="0"/>
          </a:p>
        </p:txBody>
      </p:sp>
    </p:spTree>
    <p:extLst>
      <p:ext uri="{BB962C8B-B14F-4D97-AF65-F5344CB8AC3E}">
        <p14:creationId xmlns:p14="http://schemas.microsoft.com/office/powerpoint/2010/main" val="2108154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CB7F99-BF69-FB45-9D8E-81E860BC888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C99C383-E0D9-594E-B0AA-4118665E90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0A867F80-408B-3043-8A49-225FE0F8A9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388B8F59-1559-0244-8CAA-64A58D3FE5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F6FB3BD-7255-0747-B84A-0A18083535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802031E-ACDF-554A-B121-3EB21BB11F10}"/>
              </a:ext>
            </a:extLst>
          </p:cNvPr>
          <p:cNvSpPr>
            <a:spLocks noGrp="1"/>
          </p:cNvSpPr>
          <p:nvPr>
            <p:ph type="dt" sz="half" idx="10"/>
          </p:nvPr>
        </p:nvSpPr>
        <p:spPr/>
        <p:txBody>
          <a:bodyPr/>
          <a:lstStyle/>
          <a:p>
            <a:fld id="{1F6D9ADE-775D-4B46-8C25-605C2E57926C}" type="datetimeFigureOut">
              <a:rPr lang="en-US" smtClean="0"/>
              <a:t>1/1/2020</a:t>
            </a:fld>
            <a:endParaRPr lang="en-US" dirty="0"/>
          </a:p>
        </p:txBody>
      </p:sp>
      <p:sp>
        <p:nvSpPr>
          <p:cNvPr id="8" name="Footer Placeholder 7">
            <a:extLst>
              <a:ext uri="{FF2B5EF4-FFF2-40B4-BE49-F238E27FC236}">
                <a16:creationId xmlns:a16="http://schemas.microsoft.com/office/drawing/2014/main" xmlns="" id="{96A3D9E1-F30E-2940-8200-5C9B41D7805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CA8A5630-D771-4A4A-8D03-0F0760E1BE56}"/>
              </a:ext>
            </a:extLst>
          </p:cNvPr>
          <p:cNvSpPr>
            <a:spLocks noGrp="1"/>
          </p:cNvSpPr>
          <p:nvPr>
            <p:ph type="sldNum" sz="quarter" idx="12"/>
          </p:nvPr>
        </p:nvSpPr>
        <p:spPr/>
        <p:txBody>
          <a:bodyPr/>
          <a:lstStyle/>
          <a:p>
            <a:fld id="{9193F84F-75A5-3A48-ABEE-B24AE0AA9865}" type="slidenum">
              <a:rPr lang="en-US" smtClean="0"/>
              <a:t>‹#›</a:t>
            </a:fld>
            <a:endParaRPr lang="en-US" dirty="0"/>
          </a:p>
        </p:txBody>
      </p:sp>
    </p:spTree>
    <p:extLst>
      <p:ext uri="{BB962C8B-B14F-4D97-AF65-F5344CB8AC3E}">
        <p14:creationId xmlns:p14="http://schemas.microsoft.com/office/powerpoint/2010/main" val="3905553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C00903-1F26-2144-B44E-C90FAD94CD2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8F67B47-88CC-144E-A9A5-862E15EF5C45}"/>
              </a:ext>
            </a:extLst>
          </p:cNvPr>
          <p:cNvSpPr>
            <a:spLocks noGrp="1"/>
          </p:cNvSpPr>
          <p:nvPr>
            <p:ph type="dt" sz="half" idx="10"/>
          </p:nvPr>
        </p:nvSpPr>
        <p:spPr/>
        <p:txBody>
          <a:bodyPr/>
          <a:lstStyle/>
          <a:p>
            <a:fld id="{1F6D9ADE-775D-4B46-8C25-605C2E57926C}" type="datetimeFigureOut">
              <a:rPr lang="en-US" smtClean="0"/>
              <a:t>1/1/2020</a:t>
            </a:fld>
            <a:endParaRPr lang="en-US" dirty="0"/>
          </a:p>
        </p:txBody>
      </p:sp>
      <p:sp>
        <p:nvSpPr>
          <p:cNvPr id="4" name="Footer Placeholder 3">
            <a:extLst>
              <a:ext uri="{FF2B5EF4-FFF2-40B4-BE49-F238E27FC236}">
                <a16:creationId xmlns:a16="http://schemas.microsoft.com/office/drawing/2014/main" xmlns="" id="{F6794A9E-1835-2A4F-9868-BEA3D8AEDF7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53F21B27-DDDA-EA4F-86F9-75EF7BD3CCE9}"/>
              </a:ext>
            </a:extLst>
          </p:cNvPr>
          <p:cNvSpPr>
            <a:spLocks noGrp="1"/>
          </p:cNvSpPr>
          <p:nvPr>
            <p:ph type="sldNum" sz="quarter" idx="12"/>
          </p:nvPr>
        </p:nvSpPr>
        <p:spPr/>
        <p:txBody>
          <a:bodyPr/>
          <a:lstStyle/>
          <a:p>
            <a:fld id="{9193F84F-75A5-3A48-ABEE-B24AE0AA9865}" type="slidenum">
              <a:rPr lang="en-US" smtClean="0"/>
              <a:t>‹#›</a:t>
            </a:fld>
            <a:endParaRPr lang="en-US" dirty="0"/>
          </a:p>
        </p:txBody>
      </p:sp>
    </p:spTree>
    <p:extLst>
      <p:ext uri="{BB962C8B-B14F-4D97-AF65-F5344CB8AC3E}">
        <p14:creationId xmlns:p14="http://schemas.microsoft.com/office/powerpoint/2010/main" val="3899517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D3F2800-CB3F-3D44-B138-7DCCB4B928E2}"/>
              </a:ext>
            </a:extLst>
          </p:cNvPr>
          <p:cNvSpPr>
            <a:spLocks noGrp="1"/>
          </p:cNvSpPr>
          <p:nvPr>
            <p:ph type="dt" sz="half" idx="10"/>
          </p:nvPr>
        </p:nvSpPr>
        <p:spPr/>
        <p:txBody>
          <a:bodyPr/>
          <a:lstStyle/>
          <a:p>
            <a:fld id="{1F6D9ADE-775D-4B46-8C25-605C2E57926C}" type="datetimeFigureOut">
              <a:rPr lang="en-US" smtClean="0"/>
              <a:t>1/1/2020</a:t>
            </a:fld>
            <a:endParaRPr lang="en-US" dirty="0"/>
          </a:p>
        </p:txBody>
      </p:sp>
      <p:sp>
        <p:nvSpPr>
          <p:cNvPr id="3" name="Footer Placeholder 2">
            <a:extLst>
              <a:ext uri="{FF2B5EF4-FFF2-40B4-BE49-F238E27FC236}">
                <a16:creationId xmlns:a16="http://schemas.microsoft.com/office/drawing/2014/main" xmlns="" id="{8F58D2C7-871B-6A46-8D8F-463AF2BF590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3548F0CC-40E9-F34F-95D8-2000F7555ED4}"/>
              </a:ext>
            </a:extLst>
          </p:cNvPr>
          <p:cNvSpPr>
            <a:spLocks noGrp="1"/>
          </p:cNvSpPr>
          <p:nvPr>
            <p:ph type="sldNum" sz="quarter" idx="12"/>
          </p:nvPr>
        </p:nvSpPr>
        <p:spPr/>
        <p:txBody>
          <a:bodyPr/>
          <a:lstStyle/>
          <a:p>
            <a:fld id="{9193F84F-75A5-3A48-ABEE-B24AE0AA9865}" type="slidenum">
              <a:rPr lang="en-US" smtClean="0"/>
              <a:t>‹#›</a:t>
            </a:fld>
            <a:endParaRPr lang="en-US" dirty="0"/>
          </a:p>
        </p:txBody>
      </p:sp>
    </p:spTree>
    <p:extLst>
      <p:ext uri="{BB962C8B-B14F-4D97-AF65-F5344CB8AC3E}">
        <p14:creationId xmlns:p14="http://schemas.microsoft.com/office/powerpoint/2010/main" val="3656849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23E5D3-B78D-4E4A-9764-EE2028EE50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D6EB0F02-A99B-8048-9A55-D0B17C504E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99391449-7DE6-3B43-8338-E6435F3AAD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88796AF-1D96-FF4C-B807-D0F1315F96E0}"/>
              </a:ext>
            </a:extLst>
          </p:cNvPr>
          <p:cNvSpPr>
            <a:spLocks noGrp="1"/>
          </p:cNvSpPr>
          <p:nvPr>
            <p:ph type="dt" sz="half" idx="10"/>
          </p:nvPr>
        </p:nvSpPr>
        <p:spPr/>
        <p:txBody>
          <a:bodyPr/>
          <a:lstStyle/>
          <a:p>
            <a:fld id="{1F6D9ADE-775D-4B46-8C25-605C2E57926C}" type="datetimeFigureOut">
              <a:rPr lang="en-US" smtClean="0"/>
              <a:t>1/1/2020</a:t>
            </a:fld>
            <a:endParaRPr lang="en-US" dirty="0"/>
          </a:p>
        </p:txBody>
      </p:sp>
      <p:sp>
        <p:nvSpPr>
          <p:cNvPr id="6" name="Footer Placeholder 5">
            <a:extLst>
              <a:ext uri="{FF2B5EF4-FFF2-40B4-BE49-F238E27FC236}">
                <a16:creationId xmlns:a16="http://schemas.microsoft.com/office/drawing/2014/main" xmlns="" id="{2EF6CC1C-BB46-8044-9DB5-F00179526A8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B91AECC9-AE9E-6542-BB70-8C863F461BEE}"/>
              </a:ext>
            </a:extLst>
          </p:cNvPr>
          <p:cNvSpPr>
            <a:spLocks noGrp="1"/>
          </p:cNvSpPr>
          <p:nvPr>
            <p:ph type="sldNum" sz="quarter" idx="12"/>
          </p:nvPr>
        </p:nvSpPr>
        <p:spPr/>
        <p:txBody>
          <a:bodyPr/>
          <a:lstStyle/>
          <a:p>
            <a:fld id="{9193F84F-75A5-3A48-ABEE-B24AE0AA9865}" type="slidenum">
              <a:rPr lang="en-US" smtClean="0"/>
              <a:t>‹#›</a:t>
            </a:fld>
            <a:endParaRPr lang="en-US" dirty="0"/>
          </a:p>
        </p:txBody>
      </p:sp>
    </p:spTree>
    <p:extLst>
      <p:ext uri="{BB962C8B-B14F-4D97-AF65-F5344CB8AC3E}">
        <p14:creationId xmlns:p14="http://schemas.microsoft.com/office/powerpoint/2010/main" val="721497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05320F-DE44-7F49-8C05-89CEAF48E9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7597333-747D-7245-9D8C-8DA13C12FE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90638B1C-0DD8-3946-9460-B4902C3533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CF12EF4-B500-A44E-A4DB-19060AB4CDF7}"/>
              </a:ext>
            </a:extLst>
          </p:cNvPr>
          <p:cNvSpPr>
            <a:spLocks noGrp="1"/>
          </p:cNvSpPr>
          <p:nvPr>
            <p:ph type="dt" sz="half" idx="10"/>
          </p:nvPr>
        </p:nvSpPr>
        <p:spPr/>
        <p:txBody>
          <a:bodyPr/>
          <a:lstStyle/>
          <a:p>
            <a:fld id="{1F6D9ADE-775D-4B46-8C25-605C2E57926C}" type="datetimeFigureOut">
              <a:rPr lang="en-US" smtClean="0"/>
              <a:t>1/1/2020</a:t>
            </a:fld>
            <a:endParaRPr lang="en-US" dirty="0"/>
          </a:p>
        </p:txBody>
      </p:sp>
      <p:sp>
        <p:nvSpPr>
          <p:cNvPr id="6" name="Footer Placeholder 5">
            <a:extLst>
              <a:ext uri="{FF2B5EF4-FFF2-40B4-BE49-F238E27FC236}">
                <a16:creationId xmlns:a16="http://schemas.microsoft.com/office/drawing/2014/main" xmlns="" id="{9A6C048E-7C1A-D746-A795-801E5FC6028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CA1D79AB-BCC7-CE46-B775-7ED2E434EF1D}"/>
              </a:ext>
            </a:extLst>
          </p:cNvPr>
          <p:cNvSpPr>
            <a:spLocks noGrp="1"/>
          </p:cNvSpPr>
          <p:nvPr>
            <p:ph type="sldNum" sz="quarter" idx="12"/>
          </p:nvPr>
        </p:nvSpPr>
        <p:spPr/>
        <p:txBody>
          <a:bodyPr/>
          <a:lstStyle/>
          <a:p>
            <a:fld id="{9193F84F-75A5-3A48-ABEE-B24AE0AA9865}" type="slidenum">
              <a:rPr lang="en-US" smtClean="0"/>
              <a:t>‹#›</a:t>
            </a:fld>
            <a:endParaRPr lang="en-US" dirty="0"/>
          </a:p>
        </p:txBody>
      </p:sp>
    </p:spTree>
    <p:extLst>
      <p:ext uri="{BB962C8B-B14F-4D97-AF65-F5344CB8AC3E}">
        <p14:creationId xmlns:p14="http://schemas.microsoft.com/office/powerpoint/2010/main" val="2706535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2B54B1D-6B83-584B-9B2E-4689D811C2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E284999-9CA0-8041-9BCC-3620CECFA5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D69FA47-E5D2-DE4C-A380-C1EFBD8AD3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6D9ADE-775D-4B46-8C25-605C2E57926C}" type="datetimeFigureOut">
              <a:rPr lang="en-US" smtClean="0"/>
              <a:t>1/1/2020</a:t>
            </a:fld>
            <a:endParaRPr lang="en-US" dirty="0"/>
          </a:p>
        </p:txBody>
      </p:sp>
      <p:sp>
        <p:nvSpPr>
          <p:cNvPr id="5" name="Footer Placeholder 4">
            <a:extLst>
              <a:ext uri="{FF2B5EF4-FFF2-40B4-BE49-F238E27FC236}">
                <a16:creationId xmlns:a16="http://schemas.microsoft.com/office/drawing/2014/main" xmlns="" id="{4355E799-9C7B-8A4F-B0A0-C91F04CFFF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52E2A87B-9A4C-4C41-9C41-4D9EED611E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93F84F-75A5-3A48-ABEE-B24AE0AA9865}" type="slidenum">
              <a:rPr lang="en-US" smtClean="0"/>
              <a:t>‹#›</a:t>
            </a:fld>
            <a:endParaRPr lang="en-US" dirty="0"/>
          </a:p>
        </p:txBody>
      </p:sp>
    </p:spTree>
    <p:extLst>
      <p:ext uri="{BB962C8B-B14F-4D97-AF65-F5344CB8AC3E}">
        <p14:creationId xmlns:p14="http://schemas.microsoft.com/office/powerpoint/2010/main" val="2943038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3.png"/><Relationship Id="rId7" Type="http://schemas.openxmlformats.org/officeDocument/2006/relationships/image" Target="../media/image4.jpe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4.jpeg"/><Relationship Id="rId4" Type="http://schemas.openxmlformats.org/officeDocument/2006/relationships/hyperlink" Target="https://www.nj.com/independentpress/2011/12/dr_joel_delisa_elected_to_inst.html"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google.co.il/url?sa=i&amp;rct=j&amp;q=&amp;esrc=s&amp;source=images&amp;cd=&amp;ved=2ahUKEwj27YXL6tLmAhWMHxQKHdkaDM0QjRx6BAgBEAQ&amp;url=https://kesslerfoundation.org/info/call-nominations-delisa-award-deadline-dec-16&amp;psig=AOvVaw3LMLQs1VjHVJNjL1ZB3onj&amp;ust=1577432800969709" TargetMode="External"/><Relationship Id="rId7" Type="http://schemas.openxmlformats.org/officeDocument/2006/relationships/image" Target="../media/image4.jpe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6.pn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8.png"/><Relationship Id="rId7" Type="http://schemas.openxmlformats.org/officeDocument/2006/relationships/image" Target="../media/image4.jpe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9.jpeg"/><Relationship Id="rId4" Type="http://schemas.openxmlformats.org/officeDocument/2006/relationships/hyperlink" Target="https://www.google.co.il/url?sa=i&amp;rct=j&amp;q=&amp;esrc=s&amp;source=images&amp;cd=&amp;ved=2ahUKEwjclvH98NLmAhW06uAKHR1PADIQjRx6BAgBEAQ&amp;url=https://www.templehealth.org/doctors/ernesto-cruz&amp;psig=AOvVaw1gHHsEXSGH6gDX811Ub7pf&amp;ust=1577434875873063"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39.xml.rels><?xml version="1.0" encoding="UTF-8" standalone="yes"?>
<Relationships xmlns="http://schemas.openxmlformats.org/package/2006/relationships"><Relationship Id="rId3" Type="http://schemas.openxmlformats.org/officeDocument/2006/relationships/hyperlink" Target="https://www.urotoday.com/urinary-catheters-home/intermittent-catheters/description/intermittent-catheter-types.html" TargetMode="External"/><Relationship Id="rId7"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4.gif"/></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5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13C8A34-7525-9245-BDF8-A2160709C254}"/>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F1F945B6-B59F-224C-B8AB-D87EC67CC0F6}"/>
              </a:ext>
            </a:extLst>
          </p:cNvPr>
          <p:cNvSpPr txBox="1"/>
          <p:nvPr/>
        </p:nvSpPr>
        <p:spPr>
          <a:xfrm>
            <a:off x="457198" y="3429000"/>
            <a:ext cx="11734800" cy="1323439"/>
          </a:xfrm>
          <a:prstGeom prst="rect">
            <a:avLst/>
          </a:prstGeom>
          <a:noFill/>
        </p:spPr>
        <p:txBody>
          <a:bodyPr wrap="square" rtlCol="0">
            <a:spAutoFit/>
          </a:bodyPr>
          <a:lstStyle/>
          <a:p>
            <a:r>
              <a:rPr lang="en-US" sz="4000" b="1" dirty="0"/>
              <a:t>Critical analysis of </a:t>
            </a:r>
            <a:r>
              <a:rPr lang="en-US" sz="4000" b="1" dirty="0" smtClean="0"/>
              <a:t>fundamental </a:t>
            </a:r>
            <a:r>
              <a:rPr lang="en-US" sz="4000" b="1" dirty="0"/>
              <a:t>concepts, approaches to outcome assessment, and evaluation of </a:t>
            </a:r>
            <a:r>
              <a:rPr lang="en-US" sz="4000" b="1" dirty="0" smtClean="0"/>
              <a:t>innovation</a:t>
            </a:r>
            <a:r>
              <a:rPr lang="en-US" sz="4000" i="1" dirty="0" smtClean="0">
                <a:solidFill>
                  <a:schemeClr val="accent4"/>
                </a:solidFill>
              </a:rPr>
              <a:t>   </a:t>
            </a:r>
            <a:endParaRPr lang="en-US" sz="4000" dirty="0"/>
          </a:p>
        </p:txBody>
      </p:sp>
      <p:pic>
        <p:nvPicPr>
          <p:cNvPr id="13" name="תמונה 12"/>
          <p:cNvPicPr/>
          <p:nvPr/>
        </p:nvPicPr>
        <p:blipFill rotWithShape="1">
          <a:blip r:embed="rId3"/>
          <a:srcRect l="5804" t="42135" r="39593" b="53596"/>
          <a:stretch/>
        </p:blipFill>
        <p:spPr bwMode="auto">
          <a:xfrm>
            <a:off x="-1" y="2695901"/>
            <a:ext cx="12192001" cy="622127"/>
          </a:xfrm>
          <a:prstGeom prst="rect">
            <a:avLst/>
          </a:prstGeom>
          <a:ln>
            <a:noFill/>
          </a:ln>
          <a:extLst>
            <a:ext uri="{53640926-AAD7-44D8-BBD7-CCE9431645EC}">
              <a14:shadowObscured xmlns:a14="http://schemas.microsoft.com/office/drawing/2010/main"/>
            </a:ext>
          </a:extLst>
        </p:spPr>
      </p:pic>
      <p:sp>
        <p:nvSpPr>
          <p:cNvPr id="2" name="מלבן 1"/>
          <p:cNvSpPr/>
          <p:nvPr/>
        </p:nvSpPr>
        <p:spPr>
          <a:xfrm>
            <a:off x="964893" y="4937453"/>
            <a:ext cx="10719409" cy="646331"/>
          </a:xfrm>
          <a:prstGeom prst="rect">
            <a:avLst/>
          </a:prstGeom>
        </p:spPr>
        <p:txBody>
          <a:bodyPr wrap="none">
            <a:spAutoFit/>
          </a:bodyPr>
          <a:lstStyle/>
          <a:p>
            <a:r>
              <a:rPr lang="en-US" sz="3600" i="1" dirty="0">
                <a:solidFill>
                  <a:schemeClr val="accent4"/>
                </a:solidFill>
              </a:rPr>
              <a:t>Prof. Amiram Catz, MD</a:t>
            </a:r>
            <a:r>
              <a:rPr lang="en-US" sz="3600" i="1" dirty="0" smtClean="0">
                <a:solidFill>
                  <a:schemeClr val="accent4"/>
                </a:solidFill>
              </a:rPr>
              <a:t>, PhD        </a:t>
            </a:r>
            <a:r>
              <a:rPr lang="en-US" sz="3600" i="1" dirty="0">
                <a:solidFill>
                  <a:schemeClr val="accent4"/>
                </a:solidFill>
              </a:rPr>
              <a:t>Dr. Dianne Michaeli, MD</a:t>
            </a:r>
            <a:endParaRPr lang="he-IL" sz="3600" dirty="0"/>
          </a:p>
        </p:txBody>
      </p:sp>
      <p:pic>
        <p:nvPicPr>
          <p:cNvPr id="12" name="Picture 2"/>
          <p:cNvPicPr/>
          <p:nvPr/>
        </p:nvPicPr>
        <p:blipFill rotWithShape="1">
          <a:blip r:embed="rId4"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14" name="Picture 2" descr="\\lvnt15\home$\HelpDesk\תבניות\Gold%20Seal%20JCIAccred-HiResoluti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96852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4849062C-8AF9-42EE-AECF-ED5425EF6352}"/>
              </a:ext>
            </a:extLst>
          </p:cNvPr>
          <p:cNvSpPr txBox="1"/>
          <p:nvPr/>
        </p:nvSpPr>
        <p:spPr>
          <a:xfrm>
            <a:off x="759025" y="1648250"/>
            <a:ext cx="11088210" cy="3970318"/>
          </a:xfrm>
          <a:prstGeom prst="rect">
            <a:avLst/>
          </a:prstGeom>
          <a:noFill/>
        </p:spPr>
        <p:txBody>
          <a:bodyPr wrap="square" rtlCol="0">
            <a:spAutoFit/>
          </a:bodyPr>
          <a:lstStyle/>
          <a:p>
            <a:pPr marL="571500" lvl="0" indent="-571500" fontAlgn="base">
              <a:lnSpc>
                <a:spcPct val="150000"/>
              </a:lnSpc>
              <a:buFont typeface="Arial" panose="020B0604020202020204" pitchFamily="34" charset="0"/>
              <a:buChar char="•"/>
            </a:pPr>
            <a:r>
              <a:rPr lang="en-US" sz="2800" dirty="0" smtClean="0">
                <a:solidFill>
                  <a:srgbClr val="002060"/>
                </a:solidFill>
              </a:rPr>
              <a:t>Training </a:t>
            </a:r>
            <a:r>
              <a:rPr lang="en-US" sz="2800" dirty="0">
                <a:solidFill>
                  <a:srgbClr val="002060"/>
                </a:solidFill>
              </a:rPr>
              <a:t>should focus on tasks that contribute primarily to </a:t>
            </a:r>
            <a:r>
              <a:rPr lang="en-US" sz="2800" dirty="0" smtClean="0">
                <a:solidFill>
                  <a:srgbClr val="002060"/>
                </a:solidFill>
              </a:rPr>
              <a:t>the </a:t>
            </a:r>
            <a:r>
              <a:rPr lang="en-US" sz="2800" dirty="0">
                <a:solidFill>
                  <a:srgbClr val="002060"/>
                </a:solidFill>
              </a:rPr>
              <a:t>patients' interests and conform to the patients' desires, </a:t>
            </a:r>
            <a:r>
              <a:rPr lang="en-US" sz="2800" dirty="0" smtClean="0">
                <a:solidFill>
                  <a:srgbClr val="002060"/>
                </a:solidFill>
              </a:rPr>
              <a:t>rather </a:t>
            </a:r>
            <a:r>
              <a:rPr lang="en-US" sz="2800" dirty="0">
                <a:solidFill>
                  <a:srgbClr val="002060"/>
                </a:solidFill>
              </a:rPr>
              <a:t>than on any task that </a:t>
            </a:r>
            <a:r>
              <a:rPr lang="en-US" sz="2800" dirty="0" smtClean="0">
                <a:solidFill>
                  <a:srgbClr val="002060"/>
                </a:solidFill>
              </a:rPr>
              <a:t>reduce </a:t>
            </a:r>
            <a:r>
              <a:rPr lang="en-US" sz="2800" dirty="0">
                <a:solidFill>
                  <a:srgbClr val="002060"/>
                </a:solidFill>
              </a:rPr>
              <a:t>the burden of care</a:t>
            </a:r>
            <a:r>
              <a:rPr lang="en-US" sz="2800" dirty="0" smtClean="0">
                <a:solidFill>
                  <a:srgbClr val="002060"/>
                </a:solidFill>
              </a:rPr>
              <a:t>.</a:t>
            </a:r>
          </a:p>
          <a:p>
            <a:pPr marL="571500" indent="-571500" fontAlgn="base">
              <a:lnSpc>
                <a:spcPct val="150000"/>
              </a:lnSpc>
              <a:buFont typeface="Arial" panose="020B0604020202020204" pitchFamily="34" charset="0"/>
              <a:buChar char="•"/>
            </a:pPr>
            <a:r>
              <a:rPr lang="en-US" sz="2800" dirty="0">
                <a:solidFill>
                  <a:srgbClr val="002060"/>
                </a:solidFill>
              </a:rPr>
              <a:t>The main criterion for admission to a rehabilitation ward should be its expected advantage over other facilities in prolonging patient survival and maximizing ability </a:t>
            </a:r>
            <a:r>
              <a:rPr lang="en-US" sz="2800" dirty="0" smtClean="0">
                <a:solidFill>
                  <a:srgbClr val="002060"/>
                </a:solidFill>
              </a:rPr>
              <a:t>realization.</a:t>
            </a:r>
            <a:endParaRPr lang="en-US" sz="2800" dirty="0">
              <a:solidFill>
                <a:srgbClr val="002060"/>
              </a:solidFill>
            </a:endParaRPr>
          </a:p>
        </p:txBody>
      </p:sp>
      <p:pic>
        <p:nvPicPr>
          <p:cNvPr id="7" name="Picture 2"/>
          <p:cNvPicPr/>
          <p:nvPr/>
        </p:nvPicPr>
        <p:blipFill rotWithShape="1">
          <a:blip r:embed="rId3"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8" name="Picture 2" descr="\\lvnt15\home$\HelpDesk\תבניות\Gold%20Seal%20JCIAccred-HiResolu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53314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2407E301-1604-4386-9A8D-56D05D3BDE5F}"/>
              </a:ext>
            </a:extLst>
          </p:cNvPr>
          <p:cNvSpPr txBox="1"/>
          <p:nvPr/>
        </p:nvSpPr>
        <p:spPr>
          <a:xfrm>
            <a:off x="461945" y="431900"/>
            <a:ext cx="10085186" cy="954107"/>
          </a:xfrm>
          <a:prstGeom prst="rect">
            <a:avLst/>
          </a:prstGeom>
          <a:noFill/>
        </p:spPr>
        <p:txBody>
          <a:bodyPr wrap="square" rtlCol="0">
            <a:spAutoFit/>
          </a:bodyPr>
          <a:lstStyle/>
          <a:p>
            <a:r>
              <a:rPr lang="en-US" sz="2000" b="1" spc="-20" dirty="0" smtClean="0">
                <a:solidFill>
                  <a:srgbClr val="002060"/>
                </a:solidFill>
              </a:rPr>
              <a:t>The first change we propose is:</a:t>
            </a:r>
          </a:p>
          <a:p>
            <a:r>
              <a:rPr lang="en-US" sz="3600" b="1" spc="-20" dirty="0" smtClean="0">
                <a:solidFill>
                  <a:srgbClr val="002060"/>
                </a:solidFill>
              </a:rPr>
              <a:t>Defining </a:t>
            </a:r>
            <a:r>
              <a:rPr lang="en-US" sz="3600" b="1" spc="-20" dirty="0">
                <a:solidFill>
                  <a:srgbClr val="002060"/>
                </a:solidFill>
              </a:rPr>
              <a:t>longevity as a </a:t>
            </a:r>
            <a:r>
              <a:rPr lang="en-US" sz="3600" b="1" spc="-20" dirty="0" smtClean="0">
                <a:solidFill>
                  <a:srgbClr val="002060"/>
                </a:solidFill>
              </a:rPr>
              <a:t>strategic rehabilitation goal</a:t>
            </a:r>
            <a:endParaRPr lang="en-US" sz="3600" b="1" spc="-20" dirty="0">
              <a:solidFill>
                <a:srgbClr val="002060"/>
              </a:solidFill>
            </a:endParaRPr>
          </a:p>
        </p:txBody>
      </p:sp>
      <p:sp>
        <p:nvSpPr>
          <p:cNvPr id="6" name="TextBox 5">
            <a:extLst>
              <a:ext uri="{FF2B5EF4-FFF2-40B4-BE49-F238E27FC236}">
                <a16:creationId xmlns:a16="http://schemas.microsoft.com/office/drawing/2014/main" xmlns="" id="{4849062C-8AF9-42EE-AECF-ED5425EF6352}"/>
              </a:ext>
            </a:extLst>
          </p:cNvPr>
          <p:cNvSpPr txBox="1"/>
          <p:nvPr/>
        </p:nvSpPr>
        <p:spPr>
          <a:xfrm>
            <a:off x="727165" y="1783957"/>
            <a:ext cx="10737669" cy="3877985"/>
          </a:xfrm>
          <a:prstGeom prst="rect">
            <a:avLst/>
          </a:prstGeom>
          <a:noFill/>
        </p:spPr>
        <p:txBody>
          <a:bodyPr wrap="square" rtlCol="0">
            <a:spAutoFit/>
          </a:bodyPr>
          <a:lstStyle/>
          <a:p>
            <a:pPr>
              <a:lnSpc>
                <a:spcPct val="150000"/>
              </a:lnSpc>
            </a:pPr>
            <a:r>
              <a:rPr lang="en-US" sz="2800" dirty="0">
                <a:solidFill>
                  <a:srgbClr val="002060"/>
                </a:solidFill>
              </a:rPr>
              <a:t>Various official documents, which set goals for medical interventions, emphasized the physician’s duty to respect or save human </a:t>
            </a:r>
            <a:r>
              <a:rPr lang="en-US" sz="2800" dirty="0" smtClean="0">
                <a:solidFill>
                  <a:srgbClr val="002060"/>
                </a:solidFill>
              </a:rPr>
              <a:t>life.</a:t>
            </a:r>
            <a:endParaRPr lang="en-US" sz="2800" dirty="0">
              <a:solidFill>
                <a:srgbClr val="002060"/>
              </a:solidFill>
            </a:endParaRPr>
          </a:p>
          <a:p>
            <a:pPr>
              <a:lnSpc>
                <a:spcPct val="150000"/>
              </a:lnSpc>
            </a:pPr>
            <a:r>
              <a:rPr lang="en-US" sz="2800" dirty="0" smtClean="0">
                <a:solidFill>
                  <a:srgbClr val="002060"/>
                </a:solidFill>
              </a:rPr>
              <a:t>These include:</a:t>
            </a:r>
            <a:endParaRPr lang="en-US" sz="2800" dirty="0">
              <a:solidFill>
                <a:srgbClr val="002060"/>
              </a:solidFill>
            </a:endParaRPr>
          </a:p>
          <a:p>
            <a:pPr marL="457200" indent="-457200">
              <a:buFont typeface="Arial" panose="020B0604020202020204" pitchFamily="34" charset="0"/>
              <a:buChar char="•"/>
            </a:pPr>
            <a:r>
              <a:rPr lang="en-US" sz="2400" dirty="0" smtClean="0">
                <a:solidFill>
                  <a:srgbClr val="002060"/>
                </a:solidFill>
              </a:rPr>
              <a:t>Several versions of the </a:t>
            </a:r>
            <a:r>
              <a:rPr lang="en-US" sz="2400" dirty="0">
                <a:solidFill>
                  <a:srgbClr val="002060"/>
                </a:solidFill>
              </a:rPr>
              <a:t>Oath of </a:t>
            </a:r>
            <a:r>
              <a:rPr lang="en-US" sz="2400" dirty="0" smtClean="0">
                <a:solidFill>
                  <a:srgbClr val="002060"/>
                </a:solidFill>
              </a:rPr>
              <a:t>Hippocrates, since the </a:t>
            </a:r>
            <a:r>
              <a:rPr lang="en-US" sz="2400" dirty="0">
                <a:solidFill>
                  <a:srgbClr val="002060"/>
                </a:solidFill>
              </a:rPr>
              <a:t>5th century </a:t>
            </a:r>
            <a:r>
              <a:rPr lang="en-US" sz="2400" dirty="0" smtClean="0">
                <a:solidFill>
                  <a:srgbClr val="002060"/>
                </a:solidFill>
              </a:rPr>
              <a:t>BC</a:t>
            </a:r>
          </a:p>
          <a:p>
            <a:pPr marL="457200" indent="-457200">
              <a:buFont typeface="Arial" panose="020B0604020202020204" pitchFamily="34" charset="0"/>
              <a:buChar char="•"/>
            </a:pPr>
            <a:r>
              <a:rPr lang="en-US" sz="2400" dirty="0" smtClean="0">
                <a:solidFill>
                  <a:srgbClr val="002060"/>
                </a:solidFill>
              </a:rPr>
              <a:t>The declaration </a:t>
            </a:r>
            <a:r>
              <a:rPr lang="en-US" sz="2400" dirty="0">
                <a:solidFill>
                  <a:srgbClr val="002060"/>
                </a:solidFill>
              </a:rPr>
              <a:t>of Geneva of the World Medical </a:t>
            </a:r>
            <a:r>
              <a:rPr lang="en-US" sz="2400" dirty="0" smtClean="0">
                <a:solidFill>
                  <a:srgbClr val="002060"/>
                </a:solidFill>
              </a:rPr>
              <a:t>Association (1983)</a:t>
            </a:r>
          </a:p>
          <a:p>
            <a:pPr marL="457200" indent="-457200">
              <a:buFont typeface="Arial" panose="020B0604020202020204" pitchFamily="34" charset="0"/>
              <a:buChar char="•"/>
            </a:pPr>
            <a:r>
              <a:rPr lang="en-US" sz="2400" dirty="0" smtClean="0">
                <a:solidFill>
                  <a:srgbClr val="002060"/>
                </a:solidFill>
              </a:rPr>
              <a:t>Modern </a:t>
            </a:r>
            <a:r>
              <a:rPr lang="en-US" sz="2400" dirty="0">
                <a:solidFill>
                  <a:srgbClr val="002060"/>
                </a:solidFill>
              </a:rPr>
              <a:t>Hippocratic </a:t>
            </a:r>
            <a:r>
              <a:rPr lang="en-US" sz="2400" dirty="0" smtClean="0">
                <a:solidFill>
                  <a:srgbClr val="002060"/>
                </a:solidFill>
              </a:rPr>
              <a:t>Oaths</a:t>
            </a:r>
          </a:p>
          <a:p>
            <a:pPr marL="457200" indent="-457200">
              <a:buFont typeface="Arial" panose="020B0604020202020204" pitchFamily="34" charset="0"/>
              <a:buChar char="•"/>
            </a:pPr>
            <a:r>
              <a:rPr lang="en-US" sz="2400" dirty="0" smtClean="0">
                <a:solidFill>
                  <a:srgbClr val="002060"/>
                </a:solidFill>
              </a:rPr>
              <a:t>The Muslim Qur'an</a:t>
            </a:r>
          </a:p>
          <a:p>
            <a:pPr marL="457200" indent="-457200">
              <a:buFont typeface="Arial" panose="020B0604020202020204" pitchFamily="34" charset="0"/>
              <a:buChar char="•"/>
            </a:pPr>
            <a:r>
              <a:rPr lang="en-US" sz="2400" dirty="0" smtClean="0">
                <a:solidFill>
                  <a:srgbClr val="002060"/>
                </a:solidFill>
              </a:rPr>
              <a:t>The </a:t>
            </a:r>
            <a:r>
              <a:rPr lang="en-US" sz="2400" dirty="0">
                <a:solidFill>
                  <a:srgbClr val="002060"/>
                </a:solidFill>
              </a:rPr>
              <a:t>Oath of the Hebrew Physician </a:t>
            </a:r>
            <a:r>
              <a:rPr lang="en-US" sz="2400" dirty="0" smtClean="0">
                <a:solidFill>
                  <a:srgbClr val="002060"/>
                </a:solidFill>
              </a:rPr>
              <a:t>(</a:t>
            </a:r>
            <a:r>
              <a:rPr lang="en-US" sz="2400" dirty="0">
                <a:solidFill>
                  <a:srgbClr val="002060"/>
                </a:solidFill>
              </a:rPr>
              <a:t>Jerusalem</a:t>
            </a:r>
            <a:r>
              <a:rPr lang="en-US" sz="2400" dirty="0" smtClean="0">
                <a:solidFill>
                  <a:srgbClr val="002060"/>
                </a:solidFill>
              </a:rPr>
              <a:t>, 1952) </a:t>
            </a:r>
          </a:p>
        </p:txBody>
      </p:sp>
      <p:sp>
        <p:nvSpPr>
          <p:cNvPr id="2" name="AutoShape 2" descr="תוצאת תמונה עבור ‪hippocrates‬‏"/>
          <p:cNvSpPr>
            <a:spLocks noChangeAspect="1" noChangeArrowheads="1"/>
          </p:cNvSpPr>
          <p:nvPr/>
        </p:nvSpPr>
        <p:spPr bwMode="auto">
          <a:xfrm>
            <a:off x="-61913" y="-136525"/>
            <a:ext cx="1200151" cy="1771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4" name="AutoShape 4" descr="תוצאת תמונה עבור ‪hippocrates‬‏"/>
          <p:cNvSpPr>
            <a:spLocks noChangeAspect="1" noChangeArrowheads="1"/>
          </p:cNvSpPr>
          <p:nvPr/>
        </p:nvSpPr>
        <p:spPr bwMode="auto">
          <a:xfrm>
            <a:off x="90487" y="15875"/>
            <a:ext cx="1200151" cy="1771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7" name="AutoShape 6" descr="תוצאת תמונה עבור ‪hippocrates‬‏"/>
          <p:cNvSpPr>
            <a:spLocks noChangeAspect="1" noChangeArrowheads="1"/>
          </p:cNvSpPr>
          <p:nvPr/>
        </p:nvSpPr>
        <p:spPr bwMode="auto">
          <a:xfrm>
            <a:off x="242887" y="168275"/>
            <a:ext cx="1200151" cy="1771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9152" y="3063417"/>
            <a:ext cx="1877810" cy="2772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p:nvPr/>
        </p:nvPicPr>
        <p:blipFill rotWithShape="1">
          <a:blip r:embed="rId4"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11" name="Picture 2" descr="\\lvnt15\home$\HelpDesk\תבניות\Gold%20Seal%20JCIAccred-HiResoluti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26559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4849062C-8AF9-42EE-AECF-ED5425EF6352}"/>
              </a:ext>
            </a:extLst>
          </p:cNvPr>
          <p:cNvSpPr txBox="1"/>
          <p:nvPr/>
        </p:nvSpPr>
        <p:spPr>
          <a:xfrm>
            <a:off x="513805" y="1257172"/>
            <a:ext cx="11425646" cy="4616648"/>
          </a:xfrm>
          <a:prstGeom prst="rect">
            <a:avLst/>
          </a:prstGeom>
          <a:noFill/>
        </p:spPr>
        <p:txBody>
          <a:bodyPr wrap="square" rtlCol="0">
            <a:spAutoFit/>
          </a:bodyPr>
          <a:lstStyle/>
          <a:p>
            <a:pPr>
              <a:lnSpc>
                <a:spcPct val="150000"/>
              </a:lnSpc>
            </a:pPr>
            <a:r>
              <a:rPr lang="en-US" sz="2800" dirty="0" smtClean="0">
                <a:solidFill>
                  <a:srgbClr val="002060"/>
                </a:solidFill>
              </a:rPr>
              <a:t>Documents that define goals for rehabilitation, however, explicitly or implicitly presume that rehabilitation starts  after the cure process is completed</a:t>
            </a:r>
            <a:r>
              <a:rPr lang="en-US" sz="2800" dirty="0">
                <a:solidFill>
                  <a:srgbClr val="002060"/>
                </a:solidFill>
              </a:rPr>
              <a:t>. Consequently, most goal definitions in </a:t>
            </a:r>
            <a:r>
              <a:rPr lang="en-US" sz="2800" dirty="0" smtClean="0">
                <a:solidFill>
                  <a:srgbClr val="002060"/>
                </a:solidFill>
              </a:rPr>
              <a:t>rehabilitation </a:t>
            </a:r>
            <a:r>
              <a:rPr lang="en-US" sz="2800" dirty="0">
                <a:solidFill>
                  <a:srgbClr val="002060"/>
                </a:solidFill>
              </a:rPr>
              <a:t>include improvement of function and </a:t>
            </a:r>
            <a:r>
              <a:rPr lang="en-US" sz="2800" dirty="0" smtClean="0">
                <a:solidFill>
                  <a:srgbClr val="002060"/>
                </a:solidFill>
              </a:rPr>
              <a:t>quality of life </a:t>
            </a:r>
            <a:r>
              <a:rPr lang="en-US" sz="2800" dirty="0">
                <a:solidFill>
                  <a:srgbClr val="002060"/>
                </a:solidFill>
              </a:rPr>
              <a:t>(QOL), but not longevity</a:t>
            </a:r>
            <a:r>
              <a:rPr lang="en-US" sz="2800" dirty="0" smtClean="0">
                <a:solidFill>
                  <a:srgbClr val="002060"/>
                </a:solidFill>
              </a:rPr>
              <a:t>.</a:t>
            </a:r>
          </a:p>
          <a:p>
            <a:pPr>
              <a:lnSpc>
                <a:spcPct val="150000"/>
              </a:lnSpc>
            </a:pPr>
            <a:endParaRPr lang="en-US" sz="2800" dirty="0">
              <a:solidFill>
                <a:srgbClr val="002060"/>
              </a:solidFill>
            </a:endParaRPr>
          </a:p>
          <a:p>
            <a:pPr>
              <a:lnSpc>
                <a:spcPct val="150000"/>
              </a:lnSpc>
            </a:pPr>
            <a:r>
              <a:rPr lang="en-US" sz="2800" dirty="0">
                <a:solidFill>
                  <a:srgbClr val="002060"/>
                </a:solidFill>
              </a:rPr>
              <a:t>This </a:t>
            </a:r>
            <a:r>
              <a:rPr lang="en-US" sz="2800" dirty="0" smtClean="0">
                <a:solidFill>
                  <a:srgbClr val="002060"/>
                </a:solidFill>
              </a:rPr>
              <a:t>has been true </a:t>
            </a:r>
            <a:r>
              <a:rPr lang="en-US" sz="2800" dirty="0">
                <a:solidFill>
                  <a:srgbClr val="002060"/>
                </a:solidFill>
              </a:rPr>
              <a:t>for the definitions </a:t>
            </a:r>
            <a:r>
              <a:rPr lang="en-US" sz="2800" dirty="0" smtClean="0">
                <a:solidFill>
                  <a:srgbClr val="002060"/>
                </a:solidFill>
              </a:rPr>
              <a:t>provided by many </a:t>
            </a:r>
            <a:r>
              <a:rPr lang="en-US" sz="2800" dirty="0">
                <a:solidFill>
                  <a:srgbClr val="002060"/>
                </a:solidFill>
              </a:rPr>
              <a:t>authors, for decades.</a:t>
            </a:r>
          </a:p>
          <a:p>
            <a:pPr>
              <a:lnSpc>
                <a:spcPct val="150000"/>
              </a:lnSpc>
            </a:pPr>
            <a:endParaRPr lang="en-US" sz="2800" dirty="0">
              <a:solidFill>
                <a:srgbClr val="002060"/>
              </a:solidFill>
            </a:endParaRPr>
          </a:p>
        </p:txBody>
      </p:sp>
      <p:pic>
        <p:nvPicPr>
          <p:cNvPr id="7" name="Picture 2"/>
          <p:cNvPicPr/>
          <p:nvPr/>
        </p:nvPicPr>
        <p:blipFill rotWithShape="1">
          <a:blip r:embed="rId3"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8" name="Picture 2" descr="\\lvnt15\home$\HelpDesk\תבניות\Gold%20Seal%20JCIAccred-HiResolu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26559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2"/>
          <a:stretch>
            <a:fillRect/>
          </a:stretch>
        </p:blipFill>
        <p:spPr>
          <a:xfrm>
            <a:off x="-215077" y="-22452"/>
            <a:ext cx="12192000" cy="6858000"/>
          </a:xfrm>
          <a:prstGeom prst="rect">
            <a:avLst/>
          </a:prstGeom>
        </p:spPr>
      </p:pic>
      <p:sp>
        <p:nvSpPr>
          <p:cNvPr id="6" name="TextBox 5">
            <a:extLst>
              <a:ext uri="{FF2B5EF4-FFF2-40B4-BE49-F238E27FC236}">
                <a16:creationId xmlns:a16="http://schemas.microsoft.com/office/drawing/2014/main" xmlns="" id="{4849062C-8AF9-42EE-AECF-ED5425EF6352}"/>
              </a:ext>
            </a:extLst>
          </p:cNvPr>
          <p:cNvSpPr txBox="1"/>
          <p:nvPr/>
        </p:nvSpPr>
        <p:spPr>
          <a:xfrm>
            <a:off x="722331" y="1767006"/>
            <a:ext cx="10747338" cy="3323987"/>
          </a:xfrm>
          <a:prstGeom prst="rect">
            <a:avLst/>
          </a:prstGeom>
          <a:noFill/>
        </p:spPr>
        <p:txBody>
          <a:bodyPr wrap="square" rtlCol="0">
            <a:spAutoFit/>
          </a:bodyPr>
          <a:lstStyle/>
          <a:p>
            <a:pPr>
              <a:lnSpc>
                <a:spcPct val="150000"/>
              </a:lnSpc>
            </a:pPr>
            <a:r>
              <a:rPr lang="en-US" sz="2800" dirty="0" smtClean="0">
                <a:solidFill>
                  <a:srgbClr val="002060"/>
                </a:solidFill>
              </a:rPr>
              <a:t>Ludwig Guttmann defined the goal of the center he founded at Stoke-Mandeville, UK, at 1944,</a:t>
            </a:r>
            <a:r>
              <a:rPr lang="en-US" sz="2800" dirty="0">
                <a:solidFill>
                  <a:srgbClr val="002060"/>
                </a:solidFill>
                <a:ea typeface="Tahoma" panose="020B0604030504040204" pitchFamily="34" charset="0"/>
              </a:rPr>
              <a:t> “To rescue these men and women from the human scrap-heap and return most of them, in spite of their profound disability, to the community as useful and respected </a:t>
            </a:r>
            <a:r>
              <a:rPr lang="en-US" sz="2800" dirty="0" smtClean="0">
                <a:solidFill>
                  <a:srgbClr val="002060"/>
                </a:solidFill>
                <a:ea typeface="Tahoma" panose="020B0604030504040204" pitchFamily="34" charset="0"/>
              </a:rPr>
              <a:t>citizens”                     </a:t>
            </a:r>
            <a:r>
              <a:rPr lang="en-US" sz="2000" dirty="0">
                <a:solidFill>
                  <a:srgbClr val="002060"/>
                </a:solidFill>
                <a:ea typeface="Tahoma" panose="020B0604030504040204" pitchFamily="34" charset="0"/>
              </a:rPr>
              <a:t>(</a:t>
            </a:r>
            <a:r>
              <a:rPr lang="en-US" sz="2000" dirty="0" smtClean="0">
                <a:solidFill>
                  <a:srgbClr val="002060"/>
                </a:solidFill>
                <a:ea typeface="Tahoma" panose="020B0604030504040204" pitchFamily="34" charset="0"/>
              </a:rPr>
              <a:t>L Guttmann</a:t>
            </a:r>
            <a:r>
              <a:rPr lang="en-US" sz="2000" dirty="0">
                <a:solidFill>
                  <a:srgbClr val="002060"/>
                </a:solidFill>
                <a:ea typeface="Tahoma" panose="020B0604030504040204" pitchFamily="34" charset="0"/>
              </a:rPr>
              <a:t>. Spinal Cord Injuries, 1973</a:t>
            </a:r>
            <a:r>
              <a:rPr lang="en-US" sz="2000" dirty="0" smtClean="0">
                <a:solidFill>
                  <a:srgbClr val="002060"/>
                </a:solidFill>
                <a:ea typeface="Tahoma" panose="020B0604030504040204" pitchFamily="34" charset="0"/>
              </a:rPr>
              <a:t>)</a:t>
            </a:r>
            <a:r>
              <a:rPr lang="en-US" sz="2800" dirty="0" smtClean="0">
                <a:solidFill>
                  <a:srgbClr val="002060"/>
                </a:solidFill>
                <a:ea typeface="Tahoma" panose="020B0604030504040204" pitchFamily="34" charset="0"/>
              </a:rPr>
              <a:t>.</a:t>
            </a:r>
            <a:endParaRPr lang="en-US" sz="2800" dirty="0">
              <a:solidFill>
                <a:srgbClr val="002060"/>
              </a:solidFill>
            </a:endParaRPr>
          </a:p>
        </p:txBody>
      </p:sp>
      <p:sp>
        <p:nvSpPr>
          <p:cNvPr id="2" name="AutoShape 2" descr="תוצאת תמונה עבור ‪guttmann ludw‬‏"/>
          <p:cNvSpPr>
            <a:spLocks noChangeAspect="1" noChangeArrowheads="1"/>
          </p:cNvSpPr>
          <p:nvPr/>
        </p:nvSpPr>
        <p:spPr bwMode="auto">
          <a:xfrm>
            <a:off x="-61913" y="-13652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1120" r="13139" b="9510"/>
          <a:stretch/>
        </p:blipFill>
        <p:spPr bwMode="auto">
          <a:xfrm>
            <a:off x="9655955" y="3839000"/>
            <a:ext cx="1813714" cy="249648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3" name="אליפסה 2"/>
          <p:cNvSpPr/>
          <p:nvPr/>
        </p:nvSpPr>
        <p:spPr>
          <a:xfrm>
            <a:off x="9582540" y="3704253"/>
            <a:ext cx="1987420" cy="270587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אליפסה 3"/>
          <p:cNvSpPr/>
          <p:nvPr/>
        </p:nvSpPr>
        <p:spPr>
          <a:xfrm>
            <a:off x="9529616" y="3733680"/>
            <a:ext cx="2066391" cy="2714625"/>
          </a:xfrm>
          <a:prstGeom prst="ellipse">
            <a:avLst/>
          </a:prstGeom>
          <a:noFill/>
          <a:ln w="317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9" name="Picture 2"/>
          <p:cNvPicPr/>
          <p:nvPr/>
        </p:nvPicPr>
        <p:blipFill rotWithShape="1">
          <a:blip r:embed="rId4"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10" name="Picture 2" descr="\\lvnt15\home$\HelpDesk\תבניות\Gold%20Seal%20JCIAccred-HiResoluti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26559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2"/>
          <a:stretch>
            <a:fillRect/>
          </a:stretch>
        </p:blipFill>
        <p:spPr>
          <a:xfrm>
            <a:off x="0" y="-22452"/>
            <a:ext cx="12192000" cy="6858000"/>
          </a:xfrm>
          <a:prstGeom prst="rect">
            <a:avLst/>
          </a:prstGeom>
        </p:spPr>
      </p:pic>
      <p:sp>
        <p:nvSpPr>
          <p:cNvPr id="3" name="TextBox 2">
            <a:extLst>
              <a:ext uri="{FF2B5EF4-FFF2-40B4-BE49-F238E27FC236}">
                <a16:creationId xmlns:a16="http://schemas.microsoft.com/office/drawing/2014/main" xmlns="" id="{2407E301-1604-4386-9A8D-56D05D3BDE5F}"/>
              </a:ext>
            </a:extLst>
          </p:cNvPr>
          <p:cNvSpPr txBox="1"/>
          <p:nvPr/>
        </p:nvSpPr>
        <p:spPr>
          <a:xfrm>
            <a:off x="745721" y="682803"/>
            <a:ext cx="11246407" cy="5262979"/>
          </a:xfrm>
          <a:prstGeom prst="rect">
            <a:avLst/>
          </a:prstGeom>
          <a:noFill/>
        </p:spPr>
        <p:txBody>
          <a:bodyPr wrap="square" rtlCol="0">
            <a:spAutoFit/>
          </a:bodyPr>
          <a:lstStyle/>
          <a:p>
            <a:pPr>
              <a:lnSpc>
                <a:spcPct val="150000"/>
              </a:lnSpc>
            </a:pPr>
            <a:r>
              <a:rPr lang="en-US" sz="2800" dirty="0" smtClean="0">
                <a:solidFill>
                  <a:srgbClr val="002060"/>
                </a:solidFill>
                <a:latin typeface="Calibri" panose="020F0502020204030204" pitchFamily="34" charset="0"/>
                <a:ea typeface="Tahoma" panose="020B0604030504040204" pitchFamily="34" charset="0"/>
              </a:rPr>
              <a:t>Kottke, </a:t>
            </a:r>
            <a:r>
              <a:rPr lang="en-US" sz="2800" dirty="0">
                <a:solidFill>
                  <a:srgbClr val="002060"/>
                </a:solidFill>
                <a:latin typeface="Calibri" panose="020F0502020204030204" pitchFamily="34" charset="0"/>
                <a:ea typeface="Tahoma" panose="020B0604030504040204" pitchFamily="34" charset="0"/>
              </a:rPr>
              <a:t>1982 (pref. XIV): </a:t>
            </a:r>
          </a:p>
          <a:p>
            <a:pPr>
              <a:lnSpc>
                <a:spcPct val="150000"/>
              </a:lnSpc>
            </a:pPr>
            <a:r>
              <a:rPr lang="en-US" sz="2800" dirty="0" smtClean="0">
                <a:solidFill>
                  <a:srgbClr val="002060"/>
                </a:solidFill>
                <a:latin typeface="Calibri" panose="020F0502020204030204" pitchFamily="34" charset="0"/>
                <a:ea typeface="Tahoma" panose="020B0604030504040204" pitchFamily="34" charset="0"/>
              </a:rPr>
              <a:t>                  “Outcome </a:t>
            </a:r>
            <a:r>
              <a:rPr lang="en-US" sz="2800" dirty="0">
                <a:solidFill>
                  <a:srgbClr val="002060"/>
                </a:solidFill>
                <a:latin typeface="Calibri" panose="020F0502020204030204" pitchFamily="34" charset="0"/>
                <a:ea typeface="Tahoma" panose="020B0604030504040204" pitchFamily="34" charset="0"/>
              </a:rPr>
              <a:t>should be measured by parameters of patient </a:t>
            </a:r>
            <a:endParaRPr lang="en-US" sz="2800" dirty="0" smtClean="0">
              <a:solidFill>
                <a:srgbClr val="002060"/>
              </a:solidFill>
              <a:latin typeface="Calibri" panose="020F0502020204030204" pitchFamily="34" charset="0"/>
              <a:ea typeface="Tahoma" panose="020B0604030504040204" pitchFamily="34" charset="0"/>
            </a:endParaRPr>
          </a:p>
          <a:p>
            <a:pPr>
              <a:lnSpc>
                <a:spcPct val="150000"/>
              </a:lnSpc>
            </a:pPr>
            <a:r>
              <a:rPr lang="en-US" sz="2800" dirty="0" smtClean="0">
                <a:solidFill>
                  <a:srgbClr val="002060"/>
                </a:solidFill>
                <a:latin typeface="Calibri" panose="020F0502020204030204" pitchFamily="34" charset="0"/>
                <a:ea typeface="Tahoma" panose="020B0604030504040204" pitchFamily="34" charset="0"/>
              </a:rPr>
              <a:t>                   performance </a:t>
            </a:r>
            <a:r>
              <a:rPr lang="en-US" sz="2800" dirty="0">
                <a:solidFill>
                  <a:srgbClr val="002060"/>
                </a:solidFill>
                <a:latin typeface="Calibri" panose="020F0502020204030204" pitchFamily="34" charset="0"/>
                <a:ea typeface="Tahoma" panose="020B0604030504040204" pitchFamily="34" charset="0"/>
              </a:rPr>
              <a:t>throughout life, rather than by length of </a:t>
            </a:r>
            <a:r>
              <a:rPr lang="en-US" sz="2800" dirty="0" smtClean="0">
                <a:solidFill>
                  <a:srgbClr val="002060"/>
                </a:solidFill>
                <a:latin typeface="Calibri" panose="020F0502020204030204" pitchFamily="34" charset="0"/>
                <a:ea typeface="Tahoma" panose="020B0604030504040204" pitchFamily="34" charset="0"/>
              </a:rPr>
              <a:t>survival.”</a:t>
            </a:r>
          </a:p>
          <a:p>
            <a:pPr>
              <a:lnSpc>
                <a:spcPct val="150000"/>
              </a:lnSpc>
            </a:pPr>
            <a:endParaRPr lang="en-US" sz="2800" dirty="0" smtClean="0">
              <a:solidFill>
                <a:srgbClr val="002060"/>
              </a:solidFill>
              <a:latin typeface="Calibri" panose="020F0502020204030204" pitchFamily="34" charset="0"/>
            </a:endParaRPr>
          </a:p>
          <a:p>
            <a:pPr>
              <a:lnSpc>
                <a:spcPct val="150000"/>
              </a:lnSpc>
            </a:pPr>
            <a:r>
              <a:rPr lang="en-US" sz="2800" dirty="0" smtClean="0">
                <a:solidFill>
                  <a:srgbClr val="002060"/>
                </a:solidFill>
                <a:latin typeface="Calibri" panose="020F0502020204030204" pitchFamily="34" charset="0"/>
              </a:rPr>
              <a:t>DeLisa, </a:t>
            </a:r>
            <a:r>
              <a:rPr lang="en-US" sz="2800" dirty="0">
                <a:solidFill>
                  <a:srgbClr val="002060"/>
                </a:solidFill>
                <a:latin typeface="Calibri" panose="020F0502020204030204" pitchFamily="34" charset="0"/>
              </a:rPr>
              <a:t>1993 (3):</a:t>
            </a:r>
          </a:p>
          <a:p>
            <a:pPr>
              <a:lnSpc>
                <a:spcPct val="150000"/>
              </a:lnSpc>
            </a:pPr>
            <a:r>
              <a:rPr lang="en-US" sz="2800" dirty="0">
                <a:solidFill>
                  <a:srgbClr val="002060"/>
                </a:solidFill>
                <a:latin typeface="Calibri" panose="020F0502020204030204" pitchFamily="34" charset="0"/>
              </a:rPr>
              <a:t>“Anticipated patient outcomes of such a comprehensive and integrated rehabilitation program should include increased independence, a shortened length of stay, and an improved quality of </a:t>
            </a:r>
            <a:r>
              <a:rPr lang="en-US" sz="2800" dirty="0" smtClean="0">
                <a:solidFill>
                  <a:srgbClr val="002060"/>
                </a:solidFill>
                <a:latin typeface="Calibri" panose="020F0502020204030204" pitchFamily="34" charset="0"/>
              </a:rPr>
              <a:t>life.”</a:t>
            </a:r>
            <a:endParaRPr lang="he-IL" sz="2800" dirty="0">
              <a:solidFill>
                <a:srgbClr val="002060"/>
              </a:solidFill>
              <a:latin typeface="Calibri" panose="020F0502020204030204" pitchFamily="34" charset="0"/>
              <a:ea typeface="Tahoma" panose="020B0604030504040204" pitchFamily="34" charset="0"/>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9045"/>
          <a:stretch/>
        </p:blipFill>
        <p:spPr bwMode="auto">
          <a:xfrm>
            <a:off x="745720" y="1511984"/>
            <a:ext cx="1362997" cy="1894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תמונה קשורה">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3336" t="1" r="22753" b="15187"/>
          <a:stretch/>
        </p:blipFill>
        <p:spPr bwMode="auto">
          <a:xfrm>
            <a:off x="9932776" y="5244091"/>
            <a:ext cx="1211731" cy="140338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p:nvPr/>
        </p:nvPicPr>
        <p:blipFill rotWithShape="1">
          <a:blip r:embed="rId6"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8" name="Picture 2" descr="\\lvnt15\home$\HelpDesk\תבניות\Gold%20Seal%20JCIAccred-HiResolutio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p:cNvPicPr>
            <a:picLocks noChangeAspect="1" noChangeArrowheads="1"/>
          </p:cNvPicPr>
          <p:nvPr/>
        </p:nvPicPr>
        <p:blipFill rotWithShape="1">
          <a:blip r:embed="rId8">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26559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2407E301-1604-4386-9A8D-56D05D3BDE5F}"/>
              </a:ext>
            </a:extLst>
          </p:cNvPr>
          <p:cNvSpPr txBox="1"/>
          <p:nvPr/>
        </p:nvSpPr>
        <p:spPr>
          <a:xfrm>
            <a:off x="760714" y="1330458"/>
            <a:ext cx="11306368" cy="4616648"/>
          </a:xfrm>
          <a:prstGeom prst="rect">
            <a:avLst/>
          </a:prstGeom>
          <a:noFill/>
        </p:spPr>
        <p:txBody>
          <a:bodyPr wrap="square" rtlCol="0">
            <a:spAutoFit/>
          </a:bodyPr>
          <a:lstStyle/>
          <a:p>
            <a:pPr>
              <a:lnSpc>
                <a:spcPct val="150000"/>
              </a:lnSpc>
            </a:pPr>
            <a:r>
              <a:rPr lang="en-US" sz="2800" dirty="0" smtClean="0">
                <a:solidFill>
                  <a:srgbClr val="002060"/>
                </a:solidFill>
                <a:ea typeface="Tahoma" panose="020B0604030504040204" pitchFamily="34" charset="0"/>
              </a:rPr>
              <a:t>Bradom, </a:t>
            </a:r>
            <a:r>
              <a:rPr lang="en-US" sz="2800" dirty="0">
                <a:solidFill>
                  <a:srgbClr val="002060"/>
                </a:solidFill>
                <a:ea typeface="Tahoma" panose="020B0604030504040204" pitchFamily="34" charset="0"/>
              </a:rPr>
              <a:t>1996 (239): </a:t>
            </a:r>
          </a:p>
          <a:p>
            <a:pPr>
              <a:lnSpc>
                <a:spcPct val="150000"/>
              </a:lnSpc>
            </a:pPr>
            <a:r>
              <a:rPr lang="en-US" sz="2800" dirty="0" smtClean="0">
                <a:solidFill>
                  <a:srgbClr val="002060"/>
                </a:solidFill>
                <a:ea typeface="Tahoma" panose="020B0604030504040204" pitchFamily="34" charset="0"/>
              </a:rPr>
              <a:t>“...an </a:t>
            </a:r>
            <a:r>
              <a:rPr lang="en-US" sz="2800" dirty="0">
                <a:solidFill>
                  <a:srgbClr val="002060"/>
                </a:solidFill>
                <a:ea typeface="Tahoma" panose="020B0604030504040204" pitchFamily="34" charset="0"/>
              </a:rPr>
              <a:t>important purpose of medical rehabilitation is </a:t>
            </a:r>
            <a:r>
              <a:rPr lang="en-US" sz="2800" dirty="0" smtClean="0">
                <a:solidFill>
                  <a:srgbClr val="002060"/>
                </a:solidFill>
                <a:ea typeface="Tahoma" panose="020B0604030504040204" pitchFamily="34" charset="0"/>
              </a:rPr>
              <a:t>                                              to </a:t>
            </a:r>
            <a:r>
              <a:rPr lang="en-US" sz="2800" dirty="0">
                <a:solidFill>
                  <a:srgbClr val="002060"/>
                </a:solidFill>
                <a:ea typeface="Tahoma" panose="020B0604030504040204" pitchFamily="34" charset="0"/>
              </a:rPr>
              <a:t>improve the functional status of patients</a:t>
            </a:r>
            <a:r>
              <a:rPr lang="en-US" sz="2800" dirty="0" smtClean="0">
                <a:solidFill>
                  <a:srgbClr val="002060"/>
                </a:solidFill>
                <a:ea typeface="Tahoma" panose="020B0604030504040204" pitchFamily="34" charset="0"/>
              </a:rPr>
              <a:t>...”</a:t>
            </a:r>
          </a:p>
          <a:p>
            <a:pPr>
              <a:lnSpc>
                <a:spcPct val="150000"/>
              </a:lnSpc>
            </a:pPr>
            <a:endParaRPr lang="en-US" sz="2800" dirty="0">
              <a:solidFill>
                <a:srgbClr val="002060"/>
              </a:solidFill>
              <a:ea typeface="Tahoma" panose="020B0604030504040204" pitchFamily="34" charset="0"/>
            </a:endParaRPr>
          </a:p>
          <a:p>
            <a:pPr>
              <a:lnSpc>
                <a:spcPct val="150000"/>
              </a:lnSpc>
            </a:pPr>
            <a:r>
              <a:rPr lang="en-US" sz="2800" dirty="0" smtClean="0">
                <a:solidFill>
                  <a:srgbClr val="002060"/>
                </a:solidFill>
              </a:rPr>
              <a:t>DeLisa, </a:t>
            </a:r>
            <a:r>
              <a:rPr lang="en-US" sz="2800" dirty="0">
                <a:solidFill>
                  <a:srgbClr val="002060"/>
                </a:solidFill>
              </a:rPr>
              <a:t>2005 (</a:t>
            </a:r>
            <a:r>
              <a:rPr lang="en-US" sz="2800" dirty="0">
                <a:solidFill>
                  <a:srgbClr val="002060"/>
                </a:solidFill>
                <a:ea typeface="Tahoma" panose="020B0604030504040204" pitchFamily="34" charset="0"/>
              </a:rPr>
              <a:t>pref. XVII</a:t>
            </a:r>
            <a:r>
              <a:rPr lang="en-US" sz="2800" dirty="0">
                <a:solidFill>
                  <a:srgbClr val="002060"/>
                </a:solidFill>
              </a:rPr>
              <a:t>):</a:t>
            </a:r>
          </a:p>
          <a:p>
            <a:pPr>
              <a:lnSpc>
                <a:spcPct val="150000"/>
              </a:lnSpc>
            </a:pPr>
            <a:r>
              <a:rPr lang="en-US" sz="2800" dirty="0" smtClean="0">
                <a:solidFill>
                  <a:srgbClr val="002060"/>
                </a:solidFill>
              </a:rPr>
              <a:t>                    “</a:t>
            </a:r>
            <a:r>
              <a:rPr lang="en-US" sz="2800" dirty="0">
                <a:solidFill>
                  <a:srgbClr val="002060"/>
                </a:solidFill>
              </a:rPr>
              <a:t>Physical Medicine and Rehabilitation focuses on the </a:t>
            </a:r>
            <a:endParaRPr lang="en-US" sz="2800" dirty="0" smtClean="0">
              <a:solidFill>
                <a:srgbClr val="002060"/>
              </a:solidFill>
            </a:endParaRPr>
          </a:p>
          <a:p>
            <a:pPr>
              <a:lnSpc>
                <a:spcPct val="150000"/>
              </a:lnSpc>
            </a:pPr>
            <a:r>
              <a:rPr lang="en-US" sz="2800" dirty="0" smtClean="0">
                <a:solidFill>
                  <a:srgbClr val="002060"/>
                </a:solidFill>
              </a:rPr>
              <a:t>                     restoration </a:t>
            </a:r>
            <a:r>
              <a:rPr lang="en-US" sz="2800" dirty="0">
                <a:solidFill>
                  <a:srgbClr val="002060"/>
                </a:solidFill>
              </a:rPr>
              <a:t>of function and reintegration into the </a:t>
            </a:r>
            <a:r>
              <a:rPr lang="en-US" sz="2800" dirty="0" smtClean="0">
                <a:solidFill>
                  <a:srgbClr val="002060"/>
                </a:solidFill>
              </a:rPr>
              <a:t>community.”</a:t>
            </a:r>
            <a:endParaRPr lang="he-IL" sz="2800" dirty="0">
              <a:solidFill>
                <a:srgbClr val="002060"/>
              </a:solidFill>
              <a:ea typeface="Tahoma" panose="020B0604030504040204" pitchFamily="34" charset="0"/>
            </a:endParaRPr>
          </a:p>
        </p:txBody>
      </p:sp>
      <p:pic>
        <p:nvPicPr>
          <p:cNvPr id="4100" name="Picture 4" descr="תוצאת תמונה עבור ‪Delisa Rehabilitatio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094" y="4795935"/>
            <a:ext cx="1687608" cy="1687608"/>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70776" y="1542852"/>
            <a:ext cx="2136710" cy="2571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p:nvPr/>
        </p:nvPicPr>
        <p:blipFill rotWithShape="1">
          <a:blip r:embed="rId6"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8" name="Picture 2" descr="\\lvnt15\home$\HelpDesk\תבניות\Gold%20Seal%20JCIAccred-HiResolutio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p:cNvPicPr>
            <a:picLocks noChangeAspect="1" noChangeArrowheads="1"/>
          </p:cNvPicPr>
          <p:nvPr/>
        </p:nvPicPr>
        <p:blipFill rotWithShape="1">
          <a:blip r:embed="rId8">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26559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4849062C-8AF9-42EE-AECF-ED5425EF6352}"/>
              </a:ext>
            </a:extLst>
          </p:cNvPr>
          <p:cNvSpPr txBox="1"/>
          <p:nvPr/>
        </p:nvSpPr>
        <p:spPr>
          <a:xfrm>
            <a:off x="551895" y="1513887"/>
            <a:ext cx="11088210" cy="3970318"/>
          </a:xfrm>
          <a:prstGeom prst="rect">
            <a:avLst/>
          </a:prstGeom>
          <a:noFill/>
        </p:spPr>
        <p:txBody>
          <a:bodyPr wrap="square" rtlCol="0">
            <a:spAutoFit/>
          </a:bodyPr>
          <a:lstStyle/>
          <a:p>
            <a:pPr>
              <a:lnSpc>
                <a:spcPct val="150000"/>
              </a:lnSpc>
            </a:pPr>
            <a:r>
              <a:rPr lang="en-US" sz="2800" dirty="0" smtClean="0">
                <a:solidFill>
                  <a:srgbClr val="002060"/>
                </a:solidFill>
              </a:rPr>
              <a:t>S. Sunder Textbook of Rehabilitation, 2010 (Chennai, India):</a:t>
            </a:r>
          </a:p>
          <a:p>
            <a:pPr>
              <a:lnSpc>
                <a:spcPct val="150000"/>
              </a:lnSpc>
            </a:pPr>
            <a:endParaRPr lang="en-US" sz="2800" dirty="0" smtClean="0">
              <a:solidFill>
                <a:srgbClr val="002060"/>
              </a:solidFill>
            </a:endParaRPr>
          </a:p>
          <a:p>
            <a:pPr>
              <a:lnSpc>
                <a:spcPct val="150000"/>
              </a:lnSpc>
            </a:pPr>
            <a:r>
              <a:rPr lang="en-US" sz="2800" dirty="0" smtClean="0">
                <a:solidFill>
                  <a:srgbClr val="002060"/>
                </a:solidFill>
              </a:rPr>
              <a:t>“The role of rehabilitation is to minimize disability and handicap.”</a:t>
            </a:r>
          </a:p>
          <a:p>
            <a:pPr>
              <a:lnSpc>
                <a:spcPct val="150000"/>
              </a:lnSpc>
            </a:pPr>
            <a:endParaRPr lang="en-US" sz="2800" dirty="0" smtClean="0">
              <a:solidFill>
                <a:srgbClr val="002060"/>
              </a:solidFill>
            </a:endParaRPr>
          </a:p>
          <a:p>
            <a:pPr>
              <a:lnSpc>
                <a:spcPct val="150000"/>
              </a:lnSpc>
            </a:pPr>
            <a:r>
              <a:rPr lang="en-US" sz="2800" dirty="0" smtClean="0">
                <a:solidFill>
                  <a:srgbClr val="002060"/>
                </a:solidFill>
              </a:rPr>
              <a:t>“The role of medical rehabilitation is to limit disability.”</a:t>
            </a:r>
          </a:p>
          <a:p>
            <a:pPr>
              <a:lnSpc>
                <a:spcPct val="150000"/>
              </a:lnSpc>
            </a:pPr>
            <a:r>
              <a:rPr lang="en-US" sz="2800" dirty="0" smtClean="0">
                <a:solidFill>
                  <a:srgbClr val="002060"/>
                </a:solidFill>
              </a:rPr>
              <a:t>“The role of socio-vocational rehabilitation is to limit handicap.”</a:t>
            </a:r>
            <a:endParaRPr lang="en-US" sz="2800" dirty="0">
              <a:solidFill>
                <a:srgbClr val="002060"/>
              </a:solidFill>
            </a:endParaRPr>
          </a:p>
        </p:txBody>
      </p:sp>
      <p:sp>
        <p:nvSpPr>
          <p:cNvPr id="2" name="AutoShape 2" descr="תוצאת תמונה עבור ‪sunder textbook of rehabilitation‬‏"/>
          <p:cNvSpPr>
            <a:spLocks noChangeAspect="1" noChangeArrowheads="1"/>
          </p:cNvSpPr>
          <p:nvPr/>
        </p:nvSpPr>
        <p:spPr bwMode="auto">
          <a:xfrm>
            <a:off x="-61913" y="-13652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15388"/>
          <a:stretch/>
        </p:blipFill>
        <p:spPr bwMode="auto">
          <a:xfrm>
            <a:off x="10158288" y="2426026"/>
            <a:ext cx="1897969" cy="2413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p:nvPr/>
        </p:nvPicPr>
        <p:blipFill rotWithShape="1">
          <a:blip r:embed="rId4"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8" name="Picture 2" descr="\\lvnt15\home$\HelpDesk\תבניות\Gold%20Seal%20JCIAccred-HiResoluti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4230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2407E301-1604-4386-9A8D-56D05D3BDE5F}"/>
              </a:ext>
            </a:extLst>
          </p:cNvPr>
          <p:cNvSpPr txBox="1"/>
          <p:nvPr/>
        </p:nvSpPr>
        <p:spPr>
          <a:xfrm>
            <a:off x="745722" y="1309862"/>
            <a:ext cx="10589683" cy="4431983"/>
          </a:xfrm>
          <a:prstGeom prst="rect">
            <a:avLst/>
          </a:prstGeom>
          <a:noFill/>
        </p:spPr>
        <p:txBody>
          <a:bodyPr wrap="square" rtlCol="0">
            <a:spAutoFit/>
          </a:bodyPr>
          <a:lstStyle/>
          <a:p>
            <a:pPr>
              <a:lnSpc>
                <a:spcPct val="150000"/>
              </a:lnSpc>
            </a:pPr>
            <a:r>
              <a:rPr lang="en-US" sz="2800" dirty="0" smtClean="0">
                <a:solidFill>
                  <a:srgbClr val="002060"/>
                </a:solidFill>
                <a:ea typeface="Tahoma" panose="020B0604030504040204" pitchFamily="34" charset="0"/>
                <a:cs typeface="Tahoma" panose="020B0604030504040204" pitchFamily="34" charset="0"/>
              </a:rPr>
              <a:t>World report </a:t>
            </a:r>
            <a:r>
              <a:rPr lang="en-US" sz="2800" dirty="0">
                <a:solidFill>
                  <a:srgbClr val="002060"/>
                </a:solidFill>
                <a:ea typeface="Tahoma" panose="020B0604030504040204" pitchFamily="34" charset="0"/>
                <a:cs typeface="Tahoma" panose="020B0604030504040204" pitchFamily="34" charset="0"/>
              </a:rPr>
              <a:t>on disability by the </a:t>
            </a:r>
            <a:r>
              <a:rPr lang="en-US" sz="2800" dirty="0" smtClean="0">
                <a:solidFill>
                  <a:srgbClr val="002060"/>
                </a:solidFill>
                <a:ea typeface="Tahoma" panose="020B0604030504040204" pitchFamily="34" charset="0"/>
                <a:cs typeface="Tahoma" panose="020B0604030504040204" pitchFamily="34" charset="0"/>
              </a:rPr>
              <a:t>WHO, </a:t>
            </a:r>
            <a:r>
              <a:rPr lang="en-US" sz="2800" dirty="0">
                <a:solidFill>
                  <a:srgbClr val="002060"/>
                </a:solidFill>
                <a:ea typeface="Tahoma" panose="020B0604030504040204" pitchFamily="34" charset="0"/>
                <a:cs typeface="Tahoma" panose="020B0604030504040204" pitchFamily="34" charset="0"/>
              </a:rPr>
              <a:t>2011 </a:t>
            </a:r>
            <a:r>
              <a:rPr lang="en-US" sz="2000" dirty="0" smtClean="0">
                <a:solidFill>
                  <a:srgbClr val="002060"/>
                </a:solidFill>
                <a:ea typeface="Tahoma" panose="020B0604030504040204" pitchFamily="34" charset="0"/>
                <a:cs typeface="Tahoma" panose="020B0604030504040204" pitchFamily="34" charset="0"/>
              </a:rPr>
              <a:t>(article 26, Habilitation and Rehabilitation, of the United Nations Convention on the Rights of Persons with Disabilities, CRPD) </a:t>
            </a:r>
            <a:r>
              <a:rPr lang="en-US" sz="2800" dirty="0" smtClean="0">
                <a:solidFill>
                  <a:srgbClr val="002060"/>
                </a:solidFill>
                <a:ea typeface="Tahoma" panose="020B0604030504040204" pitchFamily="34" charset="0"/>
                <a:cs typeface="Tahoma" panose="020B0604030504040204" pitchFamily="34" charset="0"/>
              </a:rPr>
              <a:t>calls for: </a:t>
            </a:r>
          </a:p>
          <a:p>
            <a:pPr>
              <a:lnSpc>
                <a:spcPct val="150000"/>
              </a:lnSpc>
            </a:pPr>
            <a:r>
              <a:rPr lang="en-US" sz="2800" dirty="0" smtClean="0">
                <a:solidFill>
                  <a:srgbClr val="002060"/>
                </a:solidFill>
                <a:ea typeface="Tahoma" panose="020B0604030504040204" pitchFamily="34" charset="0"/>
                <a:cs typeface="Tahoma" panose="020B0604030504040204" pitchFamily="34" charset="0"/>
              </a:rPr>
              <a:t>“…appropriate measures, including through peer support, to enable persons with disabilities to attain and maintain their maximum independence, full physical, mental, social and vocational ability, and full inclusion and participation in all aspects of life.”</a:t>
            </a:r>
            <a:endParaRPr lang="en-US" sz="2800" dirty="0">
              <a:solidFill>
                <a:srgbClr val="002060"/>
              </a:solidFill>
              <a:ea typeface="Tahoma" panose="020B0604030504040204" pitchFamily="34" charset="0"/>
              <a:cs typeface="Tahoma" panose="020B0604030504040204" pitchFamily="34" charset="0"/>
            </a:endParaRPr>
          </a:p>
        </p:txBody>
      </p:sp>
      <p:pic>
        <p:nvPicPr>
          <p:cNvPr id="6" name="Picture 2"/>
          <p:cNvPicPr/>
          <p:nvPr/>
        </p:nvPicPr>
        <p:blipFill rotWithShape="1">
          <a:blip r:embed="rId3"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7" name="Picture 2" descr="\\lvnt15\home$\HelpDesk\תבניות\Gold%20Seal%20JCIAccred-HiResolu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26559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2"/>
          <a:stretch>
            <a:fillRect/>
          </a:stretch>
        </p:blipFill>
        <p:spPr>
          <a:xfrm>
            <a:off x="0" y="-143750"/>
            <a:ext cx="12192000" cy="6858000"/>
          </a:xfrm>
          <a:prstGeom prst="rect">
            <a:avLst/>
          </a:prstGeom>
        </p:spPr>
      </p:pic>
      <p:sp>
        <p:nvSpPr>
          <p:cNvPr id="3" name="TextBox 2">
            <a:extLst>
              <a:ext uri="{FF2B5EF4-FFF2-40B4-BE49-F238E27FC236}">
                <a16:creationId xmlns:a16="http://schemas.microsoft.com/office/drawing/2014/main" xmlns="" id="{2407E301-1604-4386-9A8D-56D05D3BDE5F}"/>
              </a:ext>
            </a:extLst>
          </p:cNvPr>
          <p:cNvSpPr txBox="1"/>
          <p:nvPr/>
        </p:nvSpPr>
        <p:spPr>
          <a:xfrm>
            <a:off x="745724" y="2389717"/>
            <a:ext cx="11204538" cy="2677656"/>
          </a:xfrm>
          <a:prstGeom prst="rect">
            <a:avLst/>
          </a:prstGeom>
          <a:noFill/>
        </p:spPr>
        <p:txBody>
          <a:bodyPr wrap="square" rtlCol="0">
            <a:spAutoFit/>
          </a:bodyPr>
          <a:lstStyle/>
          <a:p>
            <a:pPr>
              <a:lnSpc>
                <a:spcPct val="150000"/>
              </a:lnSpc>
            </a:pPr>
            <a:r>
              <a:rPr lang="en-US" sz="2800" dirty="0" smtClean="0">
                <a:solidFill>
                  <a:srgbClr val="002060"/>
                </a:solidFill>
                <a:latin typeface="Calibri" panose="020F0502020204030204" pitchFamily="34" charset="0"/>
              </a:rPr>
              <a:t>Maitin &amp; Cruz, </a:t>
            </a:r>
            <a:r>
              <a:rPr lang="en-US" sz="2800" dirty="0" smtClean="0">
                <a:solidFill>
                  <a:srgbClr val="002060"/>
                </a:solidFill>
                <a:latin typeface="Calibri" panose="020F0502020204030204" pitchFamily="34" charset="0"/>
                <a:ea typeface="Tahoma" panose="020B0604030504040204" pitchFamily="34" charset="0"/>
              </a:rPr>
              <a:t>2015:</a:t>
            </a:r>
          </a:p>
          <a:p>
            <a:pPr>
              <a:lnSpc>
                <a:spcPct val="150000"/>
              </a:lnSpc>
            </a:pPr>
            <a:endParaRPr lang="en-US" sz="2800" dirty="0">
              <a:solidFill>
                <a:srgbClr val="002060"/>
              </a:solidFill>
              <a:latin typeface="Calibri" panose="020F0502020204030204" pitchFamily="34" charset="0"/>
              <a:ea typeface="Tahoma" panose="020B0604030504040204" pitchFamily="34" charset="0"/>
            </a:endParaRPr>
          </a:p>
          <a:p>
            <a:pPr>
              <a:lnSpc>
                <a:spcPct val="150000"/>
              </a:lnSpc>
            </a:pPr>
            <a:r>
              <a:rPr lang="en-US" sz="2800" dirty="0">
                <a:solidFill>
                  <a:srgbClr val="002060"/>
                </a:solidFill>
                <a:latin typeface="Calibri" panose="020F0502020204030204" pitchFamily="34" charset="0"/>
              </a:rPr>
              <a:t>“In PM&amp;R we emphasize functional improvement, and strive to maximize independence, quality of life, mobility, and </a:t>
            </a:r>
            <a:r>
              <a:rPr lang="en-US" sz="2800" dirty="0" smtClean="0">
                <a:solidFill>
                  <a:srgbClr val="002060"/>
                </a:solidFill>
                <a:latin typeface="Calibri" panose="020F0502020204030204" pitchFamily="34" charset="0"/>
              </a:rPr>
              <a:t>function.”</a:t>
            </a:r>
            <a:endParaRPr lang="he-IL" sz="2800" dirty="0">
              <a:solidFill>
                <a:srgbClr val="002060"/>
              </a:solidFill>
              <a:latin typeface="Calibri" panose="020F0502020204030204" pitchFamily="34" charset="0"/>
              <a:ea typeface="Tahoma" panose="020B0604030504040204" pitchFamily="34" charset="0"/>
            </a:endParaRPr>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007" r="17735" b="27657"/>
          <a:stretch/>
        </p:blipFill>
        <p:spPr bwMode="auto">
          <a:xfrm>
            <a:off x="5034205" y="1092860"/>
            <a:ext cx="1903445" cy="2480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descr="תוצאת תמונה עבור ‪Ernesto Cruz‬‏">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122" r="15991" b="35108"/>
          <a:stretch/>
        </p:blipFill>
        <p:spPr bwMode="auto">
          <a:xfrm>
            <a:off x="7632441" y="1092860"/>
            <a:ext cx="1939918" cy="24807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p:nvPr/>
        </p:nvPicPr>
        <p:blipFill rotWithShape="1">
          <a:blip r:embed="rId6"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8" name="Picture 2" descr="\\lvnt15\home$\HelpDesk\תבניות\Gold%20Seal%20JCIAccred-HiResolutio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p:cNvPicPr>
            <a:picLocks noChangeAspect="1" noChangeArrowheads="1"/>
          </p:cNvPicPr>
          <p:nvPr/>
        </p:nvPicPr>
        <p:blipFill rotWithShape="1">
          <a:blip r:embed="rId8">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26559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2407E301-1604-4386-9A8D-56D05D3BDE5F}"/>
              </a:ext>
            </a:extLst>
          </p:cNvPr>
          <p:cNvSpPr txBox="1"/>
          <p:nvPr/>
        </p:nvSpPr>
        <p:spPr>
          <a:xfrm>
            <a:off x="742618" y="703743"/>
            <a:ext cx="10706761" cy="5262979"/>
          </a:xfrm>
          <a:prstGeom prst="rect">
            <a:avLst/>
          </a:prstGeom>
          <a:noFill/>
        </p:spPr>
        <p:txBody>
          <a:bodyPr wrap="square" rtlCol="0">
            <a:spAutoFit/>
          </a:bodyPr>
          <a:lstStyle/>
          <a:p>
            <a:pPr>
              <a:lnSpc>
                <a:spcPct val="150000"/>
              </a:lnSpc>
            </a:pPr>
            <a:r>
              <a:rPr lang="en-US" sz="2800" dirty="0" smtClean="0">
                <a:solidFill>
                  <a:srgbClr val="002060"/>
                </a:solidFill>
              </a:rPr>
              <a:t>Survival and prevention of morbidity, however, are necessary </a:t>
            </a:r>
          </a:p>
          <a:p>
            <a:pPr>
              <a:lnSpc>
                <a:spcPct val="150000"/>
              </a:lnSpc>
            </a:pPr>
            <a:r>
              <a:rPr lang="en-US" sz="2800" dirty="0" smtClean="0">
                <a:solidFill>
                  <a:srgbClr val="002060"/>
                </a:solidFill>
              </a:rPr>
              <a:t>for optimal functioning.</a:t>
            </a:r>
          </a:p>
          <a:p>
            <a:pPr>
              <a:lnSpc>
                <a:spcPct val="150000"/>
              </a:lnSpc>
            </a:pPr>
            <a:endParaRPr lang="en-US" sz="2800" dirty="0">
              <a:solidFill>
                <a:srgbClr val="002060"/>
              </a:solidFill>
            </a:endParaRPr>
          </a:p>
          <a:p>
            <a:pPr>
              <a:lnSpc>
                <a:spcPct val="150000"/>
              </a:lnSpc>
            </a:pPr>
            <a:r>
              <a:rPr lang="en-US" sz="2800" dirty="0" smtClean="0">
                <a:solidFill>
                  <a:srgbClr val="002060"/>
                </a:solidFill>
              </a:rPr>
              <a:t>Improvement of functioning can assist in reducing medical complications and increase life expectancy. </a:t>
            </a:r>
          </a:p>
          <a:p>
            <a:pPr>
              <a:lnSpc>
                <a:spcPct val="150000"/>
              </a:lnSpc>
            </a:pPr>
            <a:endParaRPr lang="en-US" sz="2800" dirty="0" smtClean="0">
              <a:solidFill>
                <a:srgbClr val="002060"/>
              </a:solidFill>
            </a:endParaRPr>
          </a:p>
          <a:p>
            <a:pPr>
              <a:lnSpc>
                <a:spcPct val="150000"/>
              </a:lnSpc>
            </a:pPr>
            <a:r>
              <a:rPr lang="en-US" sz="2800" dirty="0" smtClean="0">
                <a:solidFill>
                  <a:srgbClr val="002060"/>
                </a:solidFill>
              </a:rPr>
              <a:t>Survival and complications on one hand, and functioning on the other, have mutual effects.</a:t>
            </a:r>
            <a:endParaRPr lang="en-US" sz="2800" dirty="0">
              <a:solidFill>
                <a:srgbClr val="002060"/>
              </a:solidFill>
            </a:endParaRPr>
          </a:p>
        </p:txBody>
      </p:sp>
      <p:sp>
        <p:nvSpPr>
          <p:cNvPr id="7" name="חץ למעלה 6"/>
          <p:cNvSpPr/>
          <p:nvPr/>
        </p:nvSpPr>
        <p:spPr>
          <a:xfrm>
            <a:off x="6244653" y="1591859"/>
            <a:ext cx="484632" cy="978408"/>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חץ למטה 7"/>
          <p:cNvSpPr/>
          <p:nvPr/>
        </p:nvSpPr>
        <p:spPr>
          <a:xfrm>
            <a:off x="4999703" y="1591859"/>
            <a:ext cx="484632" cy="97840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9" name="Picture 2"/>
          <p:cNvPicPr/>
          <p:nvPr/>
        </p:nvPicPr>
        <p:blipFill rotWithShape="1">
          <a:blip r:embed="rId3"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10" name="Picture 2" descr="\\lvnt15\home$\HelpDesk\תבניות\Gold%20Seal%20JCIAccred-HiResolu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26559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2"/>
          <a:stretch>
            <a:fillRect/>
          </a:stretch>
        </p:blipFill>
        <p:spPr>
          <a:xfrm>
            <a:off x="0" y="0"/>
            <a:ext cx="12192000" cy="685800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954" y="488730"/>
            <a:ext cx="8462422" cy="6346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מלבן 1"/>
          <p:cNvSpPr/>
          <p:nvPr/>
        </p:nvSpPr>
        <p:spPr>
          <a:xfrm>
            <a:off x="639087" y="2521059"/>
            <a:ext cx="2728893" cy="1815882"/>
          </a:xfrm>
          <a:prstGeom prst="rect">
            <a:avLst/>
          </a:prstGeom>
        </p:spPr>
        <p:txBody>
          <a:bodyPr wrap="square">
            <a:spAutoFit/>
          </a:bodyPr>
          <a:lstStyle/>
          <a:p>
            <a:r>
              <a:rPr lang="en-US" sz="2800" dirty="0"/>
              <a:t>LOEWENSTEIN</a:t>
            </a:r>
          </a:p>
          <a:p>
            <a:r>
              <a:rPr lang="en-US" sz="2800" dirty="0"/>
              <a:t>HOSPITAL</a:t>
            </a:r>
          </a:p>
          <a:p>
            <a:r>
              <a:rPr lang="en-US" sz="2800" dirty="0"/>
              <a:t>REHABILITATION CENTER </a:t>
            </a:r>
          </a:p>
        </p:txBody>
      </p:sp>
      <p:pic>
        <p:nvPicPr>
          <p:cNvPr id="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46453"/>
          <a:stretch/>
        </p:blipFill>
        <p:spPr bwMode="auto">
          <a:xfrm>
            <a:off x="4944533" y="6011333"/>
            <a:ext cx="3801376" cy="824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l="21044" t="11956" r="20273" b="18676"/>
          <a:stretch/>
        </p:blipFill>
        <p:spPr bwMode="auto">
          <a:xfrm>
            <a:off x="8881377" y="1151467"/>
            <a:ext cx="3310624" cy="296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rotWithShape="1">
          <a:blip r:embed="rId6">
            <a:extLst>
              <a:ext uri="{28A0092B-C50C-407E-A947-70E740481C1C}">
                <a14:useLocalDpi xmlns:a14="http://schemas.microsoft.com/office/drawing/2010/main" val="0"/>
              </a:ext>
            </a:extLst>
          </a:blip>
          <a:srcRect l="30757"/>
          <a:stretch/>
        </p:blipFill>
        <p:spPr bwMode="auto">
          <a:xfrm>
            <a:off x="8881376" y="4116254"/>
            <a:ext cx="3310624" cy="2741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l="26446" t="13105" r="50288" b="70770"/>
          <a:stretch/>
        </p:blipFill>
        <p:spPr bwMode="auto">
          <a:xfrm>
            <a:off x="8745909" y="338667"/>
            <a:ext cx="1447957" cy="94826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rotWithShape="1">
          <a:blip r:embed="rId7">
            <a:extLst>
              <a:ext uri="{28A0092B-C50C-407E-A947-70E740481C1C}">
                <a14:useLocalDpi xmlns:a14="http://schemas.microsoft.com/office/drawing/2010/main" val="0"/>
              </a:ext>
            </a:extLst>
          </a:blip>
          <a:srcRect t="29353" b="22498"/>
          <a:stretch/>
        </p:blipFill>
        <p:spPr bwMode="auto">
          <a:xfrm>
            <a:off x="1673071" y="5984117"/>
            <a:ext cx="2611062" cy="878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53266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2407E301-1604-4386-9A8D-56D05D3BDE5F}"/>
              </a:ext>
            </a:extLst>
          </p:cNvPr>
          <p:cNvSpPr txBox="1"/>
          <p:nvPr/>
        </p:nvSpPr>
        <p:spPr>
          <a:xfrm>
            <a:off x="619597" y="480580"/>
            <a:ext cx="11314899" cy="671851"/>
          </a:xfrm>
          <a:prstGeom prst="rect">
            <a:avLst/>
          </a:prstGeom>
          <a:noFill/>
        </p:spPr>
        <p:txBody>
          <a:bodyPr wrap="square" rtlCol="0">
            <a:spAutoFit/>
          </a:bodyPr>
          <a:lstStyle/>
          <a:p>
            <a:pPr>
              <a:lnSpc>
                <a:spcPct val="150000"/>
              </a:lnSpc>
            </a:pPr>
            <a:r>
              <a:rPr lang="en-US" sz="2800" dirty="0" smtClean="0">
                <a:solidFill>
                  <a:srgbClr val="002060"/>
                </a:solidFill>
              </a:rPr>
              <a:t>This is obvious after spinal cord injuries.</a:t>
            </a:r>
            <a:endParaRPr lang="en-US" sz="2000" dirty="0">
              <a:solidFill>
                <a:srgbClr val="002060"/>
              </a:solidFill>
            </a:endParaRPr>
          </a:p>
        </p:txBody>
      </p:sp>
      <p:sp>
        <p:nvSpPr>
          <p:cNvPr id="2" name="מלבן 1"/>
          <p:cNvSpPr/>
          <p:nvPr/>
        </p:nvSpPr>
        <p:spPr>
          <a:xfrm>
            <a:off x="619598" y="1324323"/>
            <a:ext cx="11572402" cy="2031325"/>
          </a:xfrm>
          <a:prstGeom prst="rect">
            <a:avLst/>
          </a:prstGeom>
        </p:spPr>
        <p:txBody>
          <a:bodyPr wrap="square">
            <a:spAutoFit/>
          </a:bodyPr>
          <a:lstStyle/>
          <a:p>
            <a:pPr>
              <a:lnSpc>
                <a:spcPct val="150000"/>
              </a:lnSpc>
            </a:pPr>
            <a:r>
              <a:rPr lang="en-US" sz="2800" dirty="0">
                <a:solidFill>
                  <a:srgbClr val="002060"/>
                </a:solidFill>
              </a:rPr>
              <a:t>SCIM and FIM scores 6 months and 5 years after discharge from rehabilitation, were lower in patients with medical complications during acute admission</a:t>
            </a:r>
            <a:r>
              <a:rPr lang="de-DE" sz="2800" dirty="0">
                <a:solidFill>
                  <a:srgbClr val="002060"/>
                </a:solidFill>
              </a:rPr>
              <a:t> </a:t>
            </a:r>
            <a:r>
              <a:rPr lang="de-DE" sz="2800" dirty="0" smtClean="0">
                <a:solidFill>
                  <a:srgbClr val="002060"/>
                </a:solidFill>
              </a:rPr>
              <a:t>     </a:t>
            </a:r>
          </a:p>
          <a:p>
            <a:pPr>
              <a:lnSpc>
                <a:spcPct val="150000"/>
              </a:lnSpc>
            </a:pPr>
            <a:r>
              <a:rPr lang="de-DE" sz="2000" dirty="0" smtClean="0">
                <a:solidFill>
                  <a:srgbClr val="002060"/>
                </a:solidFill>
              </a:rPr>
              <a:t>(</a:t>
            </a:r>
            <a:r>
              <a:rPr lang="de-DE" sz="2000" dirty="0">
                <a:solidFill>
                  <a:srgbClr val="002060"/>
                </a:solidFill>
              </a:rPr>
              <a:t>J </a:t>
            </a:r>
            <a:r>
              <a:rPr lang="de-DE" sz="2000" dirty="0" smtClean="0">
                <a:solidFill>
                  <a:srgbClr val="002060"/>
                </a:solidFill>
              </a:rPr>
              <a:t>Blessing. </a:t>
            </a:r>
            <a:r>
              <a:rPr lang="de-DE" sz="2000" dirty="0">
                <a:solidFill>
                  <a:srgbClr val="002060"/>
                </a:solidFill>
              </a:rPr>
              <a:t>J Neurotrauma 2019;21:3044-3050. </a:t>
            </a:r>
            <a:r>
              <a:rPr lang="en-US" sz="2000" dirty="0">
                <a:solidFill>
                  <a:srgbClr val="002060"/>
                </a:solidFill>
              </a:rPr>
              <a:t>M A Kopp, Neurology 2017;88:892–900</a:t>
            </a:r>
            <a:r>
              <a:rPr lang="en-US" sz="2000" dirty="0" smtClean="0">
                <a:solidFill>
                  <a:srgbClr val="002060"/>
                </a:solidFill>
              </a:rPr>
              <a:t>)</a:t>
            </a:r>
            <a:r>
              <a:rPr lang="en-US" sz="2800" dirty="0" smtClean="0">
                <a:solidFill>
                  <a:srgbClr val="002060"/>
                </a:solidFill>
              </a:rPr>
              <a:t>.</a:t>
            </a:r>
            <a:r>
              <a:rPr lang="en-US" sz="2800" dirty="0"/>
              <a:t> </a:t>
            </a:r>
            <a:endParaRPr lang="en-US" sz="2800" dirty="0">
              <a:solidFill>
                <a:srgbClr val="002060"/>
              </a:solidFill>
            </a:endParaRPr>
          </a:p>
        </p:txBody>
      </p:sp>
      <p:sp>
        <p:nvSpPr>
          <p:cNvPr id="4" name="מלבן 3"/>
          <p:cNvSpPr/>
          <p:nvPr/>
        </p:nvSpPr>
        <p:spPr>
          <a:xfrm>
            <a:off x="619597" y="3578660"/>
            <a:ext cx="11314898" cy="2031325"/>
          </a:xfrm>
          <a:prstGeom prst="rect">
            <a:avLst/>
          </a:prstGeom>
        </p:spPr>
        <p:txBody>
          <a:bodyPr wrap="square">
            <a:spAutoFit/>
          </a:bodyPr>
          <a:lstStyle/>
          <a:p>
            <a:pPr>
              <a:lnSpc>
                <a:spcPct val="150000"/>
              </a:lnSpc>
            </a:pPr>
            <a:r>
              <a:rPr lang="en-US" sz="2800" dirty="0">
                <a:solidFill>
                  <a:srgbClr val="002060"/>
                </a:solidFill>
              </a:rPr>
              <a:t>FIM score at discharge from rehabilitation was found to be </a:t>
            </a:r>
            <a:r>
              <a:rPr lang="en-US" sz="2800" dirty="0" smtClean="0">
                <a:solidFill>
                  <a:srgbClr val="002060"/>
                </a:solidFill>
              </a:rPr>
              <a:t>an </a:t>
            </a:r>
            <a:r>
              <a:rPr lang="en-US" sz="2800" dirty="0">
                <a:solidFill>
                  <a:srgbClr val="002060"/>
                </a:solidFill>
              </a:rPr>
              <a:t>independent risk factor for hospitalization </a:t>
            </a:r>
            <a:r>
              <a:rPr lang="en-US" sz="2000" dirty="0">
                <a:solidFill>
                  <a:srgbClr val="002060"/>
                </a:solidFill>
              </a:rPr>
              <a:t>(JT Cohen. </a:t>
            </a:r>
            <a:r>
              <a:rPr lang="it-IT" sz="2000" dirty="0">
                <a:solidFill>
                  <a:srgbClr val="002060"/>
                </a:solidFill>
              </a:rPr>
              <a:t>Spinal Cord;2012: 50, 728–733) </a:t>
            </a:r>
            <a:r>
              <a:rPr lang="en-US" sz="2800" dirty="0">
                <a:solidFill>
                  <a:srgbClr val="002060"/>
                </a:solidFill>
              </a:rPr>
              <a:t>and </a:t>
            </a:r>
            <a:r>
              <a:rPr lang="en-US" sz="2800" dirty="0" smtClean="0">
                <a:solidFill>
                  <a:srgbClr val="002060"/>
                </a:solidFill>
              </a:rPr>
              <a:t>reduced survival </a:t>
            </a:r>
            <a:r>
              <a:rPr lang="en-US" sz="2800" dirty="0">
                <a:solidFill>
                  <a:srgbClr val="002060"/>
                </a:solidFill>
              </a:rPr>
              <a:t>after SCI</a:t>
            </a:r>
            <a:r>
              <a:rPr lang="it-IT" sz="2800" dirty="0">
                <a:solidFill>
                  <a:srgbClr val="002060"/>
                </a:solidFill>
              </a:rPr>
              <a:t> </a:t>
            </a:r>
            <a:r>
              <a:rPr lang="it-IT" sz="2000" dirty="0">
                <a:solidFill>
                  <a:srgbClr val="002060"/>
                </a:solidFill>
              </a:rPr>
              <a:t>(</a:t>
            </a:r>
            <a:r>
              <a:rPr lang="en-US" sz="2000" dirty="0">
                <a:solidFill>
                  <a:srgbClr val="002060"/>
                </a:solidFill>
              </a:rPr>
              <a:t>BB Hatch et al. </a:t>
            </a:r>
            <a:r>
              <a:rPr lang="it-IT" sz="2000" dirty="0">
                <a:solidFill>
                  <a:srgbClr val="002060"/>
                </a:solidFill>
              </a:rPr>
              <a:t>Spinal Cord;2017:55, 540–544)</a:t>
            </a:r>
            <a:r>
              <a:rPr lang="it-IT" sz="2800" dirty="0">
                <a:solidFill>
                  <a:srgbClr val="002060"/>
                </a:solidFill>
              </a:rPr>
              <a:t>.</a:t>
            </a:r>
            <a:endParaRPr lang="he-IL" sz="2800" dirty="0"/>
          </a:p>
        </p:txBody>
      </p:sp>
      <p:pic>
        <p:nvPicPr>
          <p:cNvPr id="7" name="Picture 2"/>
          <p:cNvPicPr/>
          <p:nvPr/>
        </p:nvPicPr>
        <p:blipFill rotWithShape="1">
          <a:blip r:embed="rId3"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8" name="Picture 2" descr="\\lvnt15\home$\HelpDesk\תבניות\Gold%20Seal%20JCIAccred-HiResolu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26559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2407E301-1604-4386-9A8D-56D05D3BDE5F}"/>
              </a:ext>
            </a:extLst>
          </p:cNvPr>
          <p:cNvSpPr txBox="1"/>
          <p:nvPr/>
        </p:nvSpPr>
        <p:spPr>
          <a:xfrm>
            <a:off x="559420" y="1516385"/>
            <a:ext cx="11510749" cy="4154984"/>
          </a:xfrm>
          <a:prstGeom prst="rect">
            <a:avLst/>
          </a:prstGeom>
          <a:noFill/>
        </p:spPr>
        <p:txBody>
          <a:bodyPr wrap="square" rtlCol="0">
            <a:spAutoFit/>
          </a:bodyPr>
          <a:lstStyle/>
          <a:p>
            <a:pPr>
              <a:lnSpc>
                <a:spcPct val="150000"/>
              </a:lnSpc>
            </a:pPr>
            <a:r>
              <a:rPr lang="en-US" sz="2800" dirty="0" smtClean="0">
                <a:solidFill>
                  <a:srgbClr val="002060"/>
                </a:solidFill>
              </a:rPr>
              <a:t>Patients </a:t>
            </a:r>
            <a:r>
              <a:rPr lang="en-US" sz="2800" dirty="0">
                <a:solidFill>
                  <a:srgbClr val="002060"/>
                </a:solidFill>
              </a:rPr>
              <a:t>with </a:t>
            </a:r>
            <a:r>
              <a:rPr lang="en-US" sz="2800" dirty="0" smtClean="0">
                <a:solidFill>
                  <a:srgbClr val="002060"/>
                </a:solidFill>
              </a:rPr>
              <a:t>more complications (VTE, UTI, pneumonia, pressure sores, and other) </a:t>
            </a:r>
            <a:r>
              <a:rPr lang="en-US" sz="2800" dirty="0">
                <a:solidFill>
                  <a:srgbClr val="002060"/>
                </a:solidFill>
              </a:rPr>
              <a:t>showed </a:t>
            </a:r>
            <a:r>
              <a:rPr lang="en-US" sz="2800" dirty="0" smtClean="0">
                <a:solidFill>
                  <a:srgbClr val="002060"/>
                </a:solidFill>
              </a:rPr>
              <a:t>lower FIM scores from </a:t>
            </a:r>
            <a:r>
              <a:rPr lang="en-US" sz="2800" dirty="0">
                <a:solidFill>
                  <a:srgbClr val="002060"/>
                </a:solidFill>
              </a:rPr>
              <a:t>the time of discharge to 12 months after stroke </a:t>
            </a:r>
            <a:r>
              <a:rPr lang="en-US" sz="2800" dirty="0" smtClean="0">
                <a:solidFill>
                  <a:srgbClr val="002060"/>
                </a:solidFill>
              </a:rPr>
              <a:t>onset</a:t>
            </a:r>
            <a:r>
              <a:rPr lang="en-US" sz="3600" dirty="0" smtClean="0"/>
              <a:t> </a:t>
            </a:r>
            <a:r>
              <a:rPr lang="en-US" sz="2000" dirty="0" smtClean="0">
                <a:solidFill>
                  <a:srgbClr val="002060"/>
                </a:solidFill>
              </a:rPr>
              <a:t>(BR Kim et al.  </a:t>
            </a:r>
            <a:r>
              <a:rPr lang="en-US" sz="2000" dirty="0">
                <a:solidFill>
                  <a:srgbClr val="002060"/>
                </a:solidFill>
              </a:rPr>
              <a:t>Ann Rehabil Med </a:t>
            </a:r>
            <a:r>
              <a:rPr lang="en-US" sz="2000" dirty="0" smtClean="0">
                <a:solidFill>
                  <a:srgbClr val="002060"/>
                </a:solidFill>
              </a:rPr>
              <a:t>2017;41:753-760)</a:t>
            </a:r>
            <a:r>
              <a:rPr lang="en-US" sz="2800" dirty="0" smtClean="0">
                <a:solidFill>
                  <a:srgbClr val="002060"/>
                </a:solidFill>
              </a:rPr>
              <a:t>.</a:t>
            </a:r>
            <a:r>
              <a:rPr lang="en-US" sz="2000" dirty="0" smtClean="0">
                <a:solidFill>
                  <a:srgbClr val="002060"/>
                </a:solidFill>
              </a:rPr>
              <a:t> </a:t>
            </a:r>
          </a:p>
          <a:p>
            <a:pPr>
              <a:lnSpc>
                <a:spcPct val="150000"/>
              </a:lnSpc>
            </a:pPr>
            <a:endParaRPr lang="en-US" sz="2000" dirty="0" smtClean="0">
              <a:solidFill>
                <a:srgbClr val="002060"/>
              </a:solidFill>
            </a:endParaRPr>
          </a:p>
          <a:p>
            <a:pPr>
              <a:lnSpc>
                <a:spcPct val="150000"/>
              </a:lnSpc>
            </a:pPr>
            <a:r>
              <a:rPr lang="en-US" sz="2800" dirty="0" smtClean="0">
                <a:solidFill>
                  <a:srgbClr val="002060"/>
                </a:solidFill>
              </a:rPr>
              <a:t>The </a:t>
            </a:r>
            <a:r>
              <a:rPr lang="en-US" sz="2800" dirty="0">
                <a:solidFill>
                  <a:srgbClr val="002060"/>
                </a:solidFill>
              </a:rPr>
              <a:t>3-month </a:t>
            </a:r>
            <a:r>
              <a:rPr lang="en-US" sz="2800" dirty="0" smtClean="0">
                <a:solidFill>
                  <a:srgbClr val="002060"/>
                </a:solidFill>
              </a:rPr>
              <a:t>disability, assessed with the MRS score, </a:t>
            </a:r>
            <a:r>
              <a:rPr lang="en-US" sz="2800" dirty="0">
                <a:solidFill>
                  <a:srgbClr val="002060"/>
                </a:solidFill>
              </a:rPr>
              <a:t>was an independent predictor </a:t>
            </a:r>
            <a:r>
              <a:rPr lang="en-US" sz="2800" dirty="0" smtClean="0">
                <a:solidFill>
                  <a:srgbClr val="002060"/>
                </a:solidFill>
              </a:rPr>
              <a:t>of survival </a:t>
            </a:r>
            <a:r>
              <a:rPr lang="en-US" sz="2800" dirty="0">
                <a:solidFill>
                  <a:srgbClr val="002060"/>
                </a:solidFill>
              </a:rPr>
              <a:t>in stroke </a:t>
            </a:r>
            <a:r>
              <a:rPr lang="en-US" sz="2800" dirty="0" smtClean="0">
                <a:solidFill>
                  <a:srgbClr val="002060"/>
                </a:solidFill>
              </a:rPr>
              <a:t>patients</a:t>
            </a:r>
            <a:r>
              <a:rPr lang="en-US" sz="3600" dirty="0" smtClean="0">
                <a:solidFill>
                  <a:srgbClr val="002060"/>
                </a:solidFill>
              </a:rPr>
              <a:t> </a:t>
            </a:r>
            <a:r>
              <a:rPr lang="en-US" sz="2000" dirty="0" smtClean="0">
                <a:solidFill>
                  <a:srgbClr val="002060"/>
                </a:solidFill>
              </a:rPr>
              <a:t>(H Ting </a:t>
            </a:r>
            <a:r>
              <a:rPr lang="en-US" sz="2000" dirty="0">
                <a:solidFill>
                  <a:srgbClr val="002060"/>
                </a:solidFill>
              </a:rPr>
              <a:t>Chiu et al. Phys Med </a:t>
            </a:r>
            <a:r>
              <a:rPr lang="en-US" sz="2000" dirty="0" smtClean="0">
                <a:solidFill>
                  <a:srgbClr val="002060"/>
                </a:solidFill>
              </a:rPr>
              <a:t>Rehabil 2012;93:527-31)</a:t>
            </a:r>
            <a:r>
              <a:rPr lang="en-US" sz="2800" dirty="0" smtClean="0">
                <a:solidFill>
                  <a:srgbClr val="002060"/>
                </a:solidFill>
              </a:rPr>
              <a:t>.</a:t>
            </a:r>
            <a:endParaRPr lang="en-US" sz="2800" b="1" dirty="0">
              <a:solidFill>
                <a:srgbClr val="002060"/>
              </a:solidFill>
            </a:endParaRPr>
          </a:p>
        </p:txBody>
      </p:sp>
      <p:sp>
        <p:nvSpPr>
          <p:cNvPr id="2" name="מלבן 1"/>
          <p:cNvSpPr/>
          <p:nvPr/>
        </p:nvSpPr>
        <p:spPr>
          <a:xfrm>
            <a:off x="559420" y="661932"/>
            <a:ext cx="7196137" cy="671851"/>
          </a:xfrm>
          <a:prstGeom prst="rect">
            <a:avLst/>
          </a:prstGeom>
        </p:spPr>
        <p:txBody>
          <a:bodyPr wrap="none">
            <a:spAutoFit/>
          </a:bodyPr>
          <a:lstStyle/>
          <a:p>
            <a:pPr>
              <a:lnSpc>
                <a:spcPct val="150000"/>
              </a:lnSpc>
            </a:pPr>
            <a:r>
              <a:rPr lang="en-US" sz="2800" dirty="0" smtClean="0">
                <a:solidFill>
                  <a:srgbClr val="002060"/>
                </a:solidFill>
              </a:rPr>
              <a:t>The same was demonstrated following a stroke</a:t>
            </a:r>
            <a:r>
              <a:rPr lang="en-US" sz="2800" dirty="0">
                <a:solidFill>
                  <a:srgbClr val="002060"/>
                </a:solidFill>
              </a:rPr>
              <a:t>. </a:t>
            </a:r>
          </a:p>
        </p:txBody>
      </p:sp>
      <p:pic>
        <p:nvPicPr>
          <p:cNvPr id="6" name="Picture 2"/>
          <p:cNvPicPr/>
          <p:nvPr/>
        </p:nvPicPr>
        <p:blipFill rotWithShape="1">
          <a:blip r:embed="rId3"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7" name="Picture 2" descr="\\lvnt15\home$\HelpDesk\תבניות\Gold%20Seal%20JCIAccred-HiResolu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26559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2407E301-1604-4386-9A8D-56D05D3BDE5F}"/>
              </a:ext>
            </a:extLst>
          </p:cNvPr>
          <p:cNvSpPr txBox="1"/>
          <p:nvPr/>
        </p:nvSpPr>
        <p:spPr>
          <a:xfrm>
            <a:off x="670770" y="518508"/>
            <a:ext cx="10616821" cy="6093976"/>
          </a:xfrm>
          <a:prstGeom prst="rect">
            <a:avLst/>
          </a:prstGeom>
          <a:noFill/>
        </p:spPr>
        <p:txBody>
          <a:bodyPr wrap="square" rtlCol="0">
            <a:spAutoFit/>
          </a:bodyPr>
          <a:lstStyle/>
          <a:p>
            <a:pPr>
              <a:lnSpc>
                <a:spcPct val="150000"/>
              </a:lnSpc>
            </a:pPr>
            <a:r>
              <a:rPr lang="en-US" sz="2800" dirty="0" smtClean="0">
                <a:solidFill>
                  <a:srgbClr val="002060"/>
                </a:solidFill>
              </a:rPr>
              <a:t>The same was evident after traumatic brain injury as well.</a:t>
            </a:r>
          </a:p>
          <a:p>
            <a:pPr>
              <a:lnSpc>
                <a:spcPct val="150000"/>
              </a:lnSpc>
            </a:pPr>
            <a:endParaRPr lang="en-US" sz="2800" dirty="0" smtClean="0">
              <a:solidFill>
                <a:srgbClr val="002060"/>
              </a:solidFill>
            </a:endParaRPr>
          </a:p>
          <a:p>
            <a:pPr>
              <a:lnSpc>
                <a:spcPct val="150000"/>
              </a:lnSpc>
            </a:pPr>
            <a:r>
              <a:rPr lang="en-US" sz="2800" dirty="0" smtClean="0">
                <a:solidFill>
                  <a:srgbClr val="002060"/>
                </a:solidFill>
              </a:rPr>
              <a:t>Comorbidities independently predicted disability (assessed with the Disability </a:t>
            </a:r>
            <a:r>
              <a:rPr lang="en-US" sz="2800" dirty="0">
                <a:solidFill>
                  <a:srgbClr val="002060"/>
                </a:solidFill>
              </a:rPr>
              <a:t>Rating Scale </a:t>
            </a:r>
            <a:r>
              <a:rPr lang="en-US" sz="2800" dirty="0" smtClean="0">
                <a:solidFill>
                  <a:srgbClr val="002060"/>
                </a:solidFill>
              </a:rPr>
              <a:t>- DRS)</a:t>
            </a:r>
            <a:r>
              <a:rPr lang="en-US" sz="2800" dirty="0">
                <a:solidFill>
                  <a:srgbClr val="002060"/>
                </a:solidFill>
              </a:rPr>
              <a:t> </a:t>
            </a:r>
            <a:r>
              <a:rPr lang="en-US" sz="2000" dirty="0" smtClean="0">
                <a:solidFill>
                  <a:srgbClr val="002060"/>
                </a:solidFill>
              </a:rPr>
              <a:t>(E </a:t>
            </a:r>
            <a:r>
              <a:rPr lang="en-US" sz="2000" dirty="0">
                <a:solidFill>
                  <a:srgbClr val="002060"/>
                </a:solidFill>
              </a:rPr>
              <a:t>Gardizi</a:t>
            </a:r>
            <a:r>
              <a:rPr lang="en-US" sz="2000" dirty="0" smtClean="0">
                <a:solidFill>
                  <a:srgbClr val="002060"/>
                </a:solidFill>
              </a:rPr>
              <a:t>,</a:t>
            </a:r>
            <a:r>
              <a:rPr lang="en-US" sz="2000" dirty="0">
                <a:solidFill>
                  <a:srgbClr val="002060"/>
                </a:solidFill>
              </a:rPr>
              <a:t> Archives of Physical Medicine and Rehabilitation </a:t>
            </a:r>
            <a:r>
              <a:rPr lang="en-US" sz="2000" dirty="0" smtClean="0">
                <a:solidFill>
                  <a:srgbClr val="002060"/>
                </a:solidFill>
              </a:rPr>
              <a:t>2014;95:2396-2401).</a:t>
            </a:r>
            <a:endParaRPr lang="en-US" sz="2000" dirty="0">
              <a:solidFill>
                <a:srgbClr val="002060"/>
              </a:solidFill>
            </a:endParaRPr>
          </a:p>
          <a:p>
            <a:pPr>
              <a:lnSpc>
                <a:spcPct val="150000"/>
              </a:lnSpc>
            </a:pPr>
            <a:endParaRPr lang="en-US" sz="3600" dirty="0" smtClean="0">
              <a:solidFill>
                <a:srgbClr val="002060"/>
              </a:solidFill>
            </a:endParaRPr>
          </a:p>
          <a:p>
            <a:pPr>
              <a:lnSpc>
                <a:spcPct val="150000"/>
              </a:lnSpc>
            </a:pPr>
            <a:r>
              <a:rPr lang="en-US" sz="2800" dirty="0" smtClean="0">
                <a:solidFill>
                  <a:srgbClr val="002060"/>
                </a:solidFill>
              </a:rPr>
              <a:t>Disability (assessed with FIM or DRS) is an independent predictor of survival </a:t>
            </a:r>
            <a:r>
              <a:rPr lang="en-US" sz="2000" dirty="0" smtClean="0">
                <a:solidFill>
                  <a:srgbClr val="002060"/>
                </a:solidFill>
              </a:rPr>
              <a:t>(JC</a:t>
            </a:r>
            <a:r>
              <a:rPr lang="en-US" sz="2000" dirty="0">
                <a:solidFill>
                  <a:srgbClr val="002060"/>
                </a:solidFill>
              </a:rPr>
              <a:t>. Brooks</a:t>
            </a:r>
            <a:r>
              <a:rPr lang="en-US" sz="2000" dirty="0" smtClean="0">
                <a:solidFill>
                  <a:srgbClr val="002060"/>
                </a:solidFill>
              </a:rPr>
              <a:t>,</a:t>
            </a:r>
            <a:r>
              <a:rPr lang="en-US" sz="2000" dirty="0">
                <a:solidFill>
                  <a:srgbClr val="002060"/>
                </a:solidFill>
              </a:rPr>
              <a:t> Archives of Physical Medicine and Rehabilitation </a:t>
            </a:r>
            <a:r>
              <a:rPr lang="en-US" sz="2000" dirty="0" smtClean="0">
                <a:solidFill>
                  <a:srgbClr val="002060"/>
                </a:solidFill>
              </a:rPr>
              <a:t>2013;94:2203-2209)</a:t>
            </a:r>
            <a:r>
              <a:rPr lang="en-US" sz="2800" dirty="0" smtClean="0">
                <a:solidFill>
                  <a:srgbClr val="002060"/>
                </a:solidFill>
              </a:rPr>
              <a:t>.</a:t>
            </a:r>
          </a:p>
          <a:p>
            <a:pPr>
              <a:lnSpc>
                <a:spcPct val="150000"/>
              </a:lnSpc>
            </a:pPr>
            <a:endParaRPr lang="en-US" sz="2800" dirty="0">
              <a:solidFill>
                <a:srgbClr val="002060"/>
              </a:solidFill>
            </a:endParaRPr>
          </a:p>
        </p:txBody>
      </p:sp>
      <p:pic>
        <p:nvPicPr>
          <p:cNvPr id="6" name="Picture 2"/>
          <p:cNvPicPr/>
          <p:nvPr/>
        </p:nvPicPr>
        <p:blipFill rotWithShape="1">
          <a:blip r:embed="rId3"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7" name="Picture 2" descr="\\lvnt15\home$\HelpDesk\תבניות\Gold%20Seal%20JCIAccred-HiResolu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26559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2407E301-1604-4386-9A8D-56D05D3BDE5F}"/>
              </a:ext>
            </a:extLst>
          </p:cNvPr>
          <p:cNvSpPr txBox="1"/>
          <p:nvPr/>
        </p:nvSpPr>
        <p:spPr>
          <a:xfrm>
            <a:off x="540251" y="898158"/>
            <a:ext cx="11111496" cy="5909310"/>
          </a:xfrm>
          <a:prstGeom prst="rect">
            <a:avLst/>
          </a:prstGeom>
          <a:noFill/>
        </p:spPr>
        <p:txBody>
          <a:bodyPr wrap="square" rtlCol="0">
            <a:spAutoFit/>
          </a:bodyPr>
          <a:lstStyle/>
          <a:p>
            <a:pPr>
              <a:lnSpc>
                <a:spcPct val="150000"/>
              </a:lnSpc>
            </a:pPr>
            <a:r>
              <a:rPr lang="en-US" sz="2800" dirty="0">
                <a:solidFill>
                  <a:srgbClr val="002060"/>
                </a:solidFill>
              </a:rPr>
              <a:t>Prevention of medical complications and comorbidities </a:t>
            </a:r>
            <a:r>
              <a:rPr lang="en-US" sz="2800" dirty="0" smtClean="0">
                <a:solidFill>
                  <a:srgbClr val="002060"/>
                </a:solidFill>
              </a:rPr>
              <a:t>helps</a:t>
            </a:r>
          </a:p>
          <a:p>
            <a:pPr>
              <a:lnSpc>
                <a:spcPct val="150000"/>
              </a:lnSpc>
            </a:pPr>
            <a:r>
              <a:rPr lang="en-US" sz="2800" dirty="0" smtClean="0">
                <a:solidFill>
                  <a:srgbClr val="002060"/>
                </a:solidFill>
              </a:rPr>
              <a:t>improve functioning </a:t>
            </a:r>
            <a:r>
              <a:rPr lang="en-US" sz="2800" dirty="0">
                <a:solidFill>
                  <a:srgbClr val="002060"/>
                </a:solidFill>
              </a:rPr>
              <a:t>during rehabilitation, and </a:t>
            </a:r>
            <a:r>
              <a:rPr lang="en-US" sz="2800" dirty="0" smtClean="0">
                <a:solidFill>
                  <a:srgbClr val="002060"/>
                </a:solidFill>
              </a:rPr>
              <a:t>improved </a:t>
            </a:r>
            <a:r>
              <a:rPr lang="en-US" sz="2800" dirty="0">
                <a:solidFill>
                  <a:srgbClr val="002060"/>
                </a:solidFill>
              </a:rPr>
              <a:t>functioning increases </a:t>
            </a:r>
            <a:r>
              <a:rPr lang="en-US" sz="2800" dirty="0" smtClean="0">
                <a:solidFill>
                  <a:srgbClr val="002060"/>
                </a:solidFill>
              </a:rPr>
              <a:t>survival </a:t>
            </a:r>
            <a:r>
              <a:rPr lang="en-US" sz="2800" dirty="0">
                <a:solidFill>
                  <a:srgbClr val="002060"/>
                </a:solidFill>
              </a:rPr>
              <a:t>rate.</a:t>
            </a:r>
          </a:p>
          <a:p>
            <a:pPr>
              <a:lnSpc>
                <a:spcPct val="150000"/>
              </a:lnSpc>
            </a:pPr>
            <a:endParaRPr lang="en-US" sz="2800" dirty="0">
              <a:solidFill>
                <a:srgbClr val="002060"/>
              </a:solidFill>
            </a:endParaRPr>
          </a:p>
          <a:p>
            <a:pPr>
              <a:lnSpc>
                <a:spcPct val="150000"/>
              </a:lnSpc>
            </a:pPr>
            <a:r>
              <a:rPr lang="en-US" sz="2800" spc="-20" dirty="0" smtClean="0">
                <a:solidFill>
                  <a:srgbClr val="002060"/>
                </a:solidFill>
              </a:rPr>
              <a:t>Defining </a:t>
            </a:r>
            <a:r>
              <a:rPr lang="en-US" sz="2800" spc="-20" dirty="0">
                <a:solidFill>
                  <a:srgbClr val="002060"/>
                </a:solidFill>
              </a:rPr>
              <a:t>longevity as a strategic rehabilitation </a:t>
            </a:r>
            <a:r>
              <a:rPr lang="en-US" sz="2800" spc="-20" dirty="0" smtClean="0">
                <a:solidFill>
                  <a:srgbClr val="002060"/>
                </a:solidFill>
              </a:rPr>
              <a:t>goal, therefore, is expected to motivate</a:t>
            </a:r>
            <a:r>
              <a:rPr lang="en-US" sz="2800" dirty="0" smtClean="0">
                <a:solidFill>
                  <a:srgbClr val="002060"/>
                </a:solidFill>
              </a:rPr>
              <a:t> </a:t>
            </a:r>
            <a:r>
              <a:rPr lang="en-US" sz="2800" dirty="0">
                <a:solidFill>
                  <a:srgbClr val="002060"/>
                </a:solidFill>
              </a:rPr>
              <a:t>rehabilitation staff members </a:t>
            </a:r>
            <a:r>
              <a:rPr lang="en-US" sz="2800" dirty="0" smtClean="0">
                <a:solidFill>
                  <a:srgbClr val="002060"/>
                </a:solidFill>
              </a:rPr>
              <a:t>to invest greater effort, knowledge, and skill into preventing complications, thereby </a:t>
            </a:r>
            <a:r>
              <a:rPr lang="en-US" sz="2800" spc="-20" dirty="0" smtClean="0">
                <a:solidFill>
                  <a:srgbClr val="002060"/>
                </a:solidFill>
              </a:rPr>
              <a:t>improving both survival and functioning.</a:t>
            </a:r>
          </a:p>
          <a:p>
            <a:pPr>
              <a:lnSpc>
                <a:spcPct val="150000"/>
              </a:lnSpc>
            </a:pPr>
            <a:endParaRPr lang="en-US" sz="2800" spc="-20" dirty="0" smtClean="0">
              <a:solidFill>
                <a:srgbClr val="002060"/>
              </a:solidFill>
            </a:endParaRPr>
          </a:p>
        </p:txBody>
      </p:sp>
      <p:pic>
        <p:nvPicPr>
          <p:cNvPr id="6" name="Picture 2"/>
          <p:cNvPicPr/>
          <p:nvPr/>
        </p:nvPicPr>
        <p:blipFill rotWithShape="1">
          <a:blip r:embed="rId3"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7" name="Picture 2" descr="\\lvnt15\home$\HelpDesk\תבניות\Gold%20Seal%20JCIAccred-HiResolu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26559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2"/>
          <a:stretch>
            <a:fillRect/>
          </a:stretch>
        </p:blipFill>
        <p:spPr>
          <a:xfrm>
            <a:off x="-1" y="-22452"/>
            <a:ext cx="12192000" cy="6858000"/>
          </a:xfrm>
          <a:prstGeom prst="rect">
            <a:avLst/>
          </a:prstGeom>
        </p:spPr>
      </p:pic>
      <p:sp>
        <p:nvSpPr>
          <p:cNvPr id="6" name="TextBox 5">
            <a:extLst>
              <a:ext uri="{FF2B5EF4-FFF2-40B4-BE49-F238E27FC236}">
                <a16:creationId xmlns:a16="http://schemas.microsoft.com/office/drawing/2014/main" xmlns="" id="{4849062C-8AF9-42EE-AECF-ED5425EF6352}"/>
              </a:ext>
            </a:extLst>
          </p:cNvPr>
          <p:cNvSpPr txBox="1"/>
          <p:nvPr/>
        </p:nvSpPr>
        <p:spPr>
          <a:xfrm>
            <a:off x="551894" y="2899193"/>
            <a:ext cx="11088210" cy="2610843"/>
          </a:xfrm>
          <a:prstGeom prst="rect">
            <a:avLst/>
          </a:prstGeom>
          <a:noFill/>
        </p:spPr>
        <p:txBody>
          <a:bodyPr wrap="square" rtlCol="0">
            <a:spAutoFit/>
          </a:bodyPr>
          <a:lstStyle/>
          <a:p>
            <a:pPr>
              <a:lnSpc>
                <a:spcPct val="150000"/>
              </a:lnSpc>
            </a:pPr>
            <a:r>
              <a:rPr lang="en-US" sz="2800" dirty="0" smtClean="0">
                <a:solidFill>
                  <a:srgbClr val="002060"/>
                </a:solidFill>
              </a:rPr>
              <a:t>Goal setting motivates patients and staff to achieve the goal. Therefore, if the goal set for rehabilitation is below the patient’s ability, patient and staff may not try to achieve the maximum that patient ability allows, and rehabilitation achievements will probably be lower than they could be.    </a:t>
            </a:r>
            <a:endParaRPr lang="en-US" sz="2800" dirty="0">
              <a:solidFill>
                <a:srgbClr val="002060"/>
              </a:solidFill>
            </a:endParaRPr>
          </a:p>
        </p:txBody>
      </p:sp>
      <p:sp>
        <p:nvSpPr>
          <p:cNvPr id="7" name="TextBox 6">
            <a:extLst>
              <a:ext uri="{FF2B5EF4-FFF2-40B4-BE49-F238E27FC236}">
                <a16:creationId xmlns:a16="http://schemas.microsoft.com/office/drawing/2014/main" xmlns="" id="{2407E301-1604-4386-9A8D-56D05D3BDE5F}"/>
              </a:ext>
            </a:extLst>
          </p:cNvPr>
          <p:cNvSpPr txBox="1"/>
          <p:nvPr/>
        </p:nvSpPr>
        <p:spPr>
          <a:xfrm>
            <a:off x="461945" y="894823"/>
            <a:ext cx="10085186" cy="1508105"/>
          </a:xfrm>
          <a:prstGeom prst="rect">
            <a:avLst/>
          </a:prstGeom>
          <a:noFill/>
        </p:spPr>
        <p:txBody>
          <a:bodyPr wrap="square" rtlCol="0">
            <a:spAutoFit/>
          </a:bodyPr>
          <a:lstStyle/>
          <a:p>
            <a:r>
              <a:rPr lang="en-US" sz="2000" b="1" spc="-20" dirty="0">
                <a:solidFill>
                  <a:srgbClr val="002060"/>
                </a:solidFill>
              </a:rPr>
              <a:t>The </a:t>
            </a:r>
            <a:r>
              <a:rPr lang="en-US" sz="2000" b="1" spc="-20" dirty="0" smtClean="0">
                <a:solidFill>
                  <a:srgbClr val="002060"/>
                </a:solidFill>
              </a:rPr>
              <a:t>second </a:t>
            </a:r>
            <a:r>
              <a:rPr lang="en-US" sz="2000" b="1" spc="-20" dirty="0">
                <a:solidFill>
                  <a:srgbClr val="002060"/>
                </a:solidFill>
              </a:rPr>
              <a:t>change we propose is:</a:t>
            </a:r>
          </a:p>
          <a:p>
            <a:r>
              <a:rPr lang="en-US" sz="3600" b="1" spc="-20" dirty="0" smtClean="0">
                <a:solidFill>
                  <a:srgbClr val="002060"/>
                </a:solidFill>
              </a:rPr>
              <a:t>Defining </a:t>
            </a:r>
            <a:r>
              <a:rPr lang="en-US" sz="3600" b="1" dirty="0">
                <a:solidFill>
                  <a:srgbClr val="002060"/>
                </a:solidFill>
              </a:rPr>
              <a:t>maximum ability realization</a:t>
            </a:r>
            <a:r>
              <a:rPr lang="en-US" sz="3600" b="1" spc="-20" dirty="0" smtClean="0">
                <a:solidFill>
                  <a:srgbClr val="002060"/>
                </a:solidFill>
              </a:rPr>
              <a:t> </a:t>
            </a:r>
          </a:p>
          <a:p>
            <a:r>
              <a:rPr lang="en-US" sz="3600" b="1" spc="-20" dirty="0" smtClean="0">
                <a:solidFill>
                  <a:srgbClr val="002060"/>
                </a:solidFill>
              </a:rPr>
              <a:t>as </a:t>
            </a:r>
            <a:r>
              <a:rPr lang="en-US" sz="3600" b="1" spc="-20" dirty="0">
                <a:solidFill>
                  <a:srgbClr val="002060"/>
                </a:solidFill>
              </a:rPr>
              <a:t>a </a:t>
            </a:r>
            <a:r>
              <a:rPr lang="en-US" sz="3600" b="1" spc="-20" dirty="0" smtClean="0">
                <a:solidFill>
                  <a:srgbClr val="002060"/>
                </a:solidFill>
              </a:rPr>
              <a:t>strategic rehabilitation goal</a:t>
            </a:r>
            <a:endParaRPr lang="en-US" sz="3600" b="1" spc="-20" dirty="0">
              <a:solidFill>
                <a:srgbClr val="002060"/>
              </a:solidFill>
            </a:endParaRPr>
          </a:p>
        </p:txBody>
      </p:sp>
      <p:sp>
        <p:nvSpPr>
          <p:cNvPr id="2" name="AutoShape 2" descr="תוצאת תמונה עבור ‪realization ability‬‏"/>
          <p:cNvSpPr>
            <a:spLocks noChangeAspect="1" noChangeArrowheads="1"/>
          </p:cNvSpPr>
          <p:nvPr/>
        </p:nvSpPr>
        <p:spPr bwMode="auto">
          <a:xfrm>
            <a:off x="-61913" y="-13652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8376"/>
          <a:stretch/>
        </p:blipFill>
        <p:spPr bwMode="auto">
          <a:xfrm>
            <a:off x="8491052" y="1362269"/>
            <a:ext cx="3028950" cy="1387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p:nvPr/>
        </p:nvPicPr>
        <p:blipFill rotWithShape="1">
          <a:blip r:embed="rId4"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9" name="Picture 2" descr="\\lvnt15\home$\HelpDesk\תבניות\Gold%20Seal%20JCIAccred-HiResoluti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78617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4849062C-8AF9-42EE-AECF-ED5425EF6352}"/>
              </a:ext>
            </a:extLst>
          </p:cNvPr>
          <p:cNvSpPr txBox="1"/>
          <p:nvPr/>
        </p:nvSpPr>
        <p:spPr>
          <a:xfrm>
            <a:off x="720775" y="3724642"/>
            <a:ext cx="11313570" cy="2031325"/>
          </a:xfrm>
          <a:prstGeom prst="rect">
            <a:avLst/>
          </a:prstGeom>
          <a:noFill/>
        </p:spPr>
        <p:txBody>
          <a:bodyPr wrap="square" rtlCol="0">
            <a:spAutoFit/>
          </a:bodyPr>
          <a:lstStyle/>
          <a:p>
            <a:pPr lvl="0" fontAlgn="base">
              <a:lnSpc>
                <a:spcPct val="150000"/>
              </a:lnSpc>
            </a:pPr>
            <a:r>
              <a:rPr lang="en-US" sz="2800" dirty="0">
                <a:solidFill>
                  <a:srgbClr val="002060"/>
                </a:solidFill>
              </a:rPr>
              <a:t>If a goal set for rehabilitation is </a:t>
            </a:r>
            <a:r>
              <a:rPr lang="en-US" sz="2800" dirty="0" smtClean="0">
                <a:solidFill>
                  <a:srgbClr val="002060"/>
                </a:solidFill>
              </a:rPr>
              <a:t>the maximum that </a:t>
            </a:r>
            <a:r>
              <a:rPr lang="en-US" sz="2800" dirty="0">
                <a:solidFill>
                  <a:srgbClr val="002060"/>
                </a:solidFill>
              </a:rPr>
              <a:t>patient </a:t>
            </a:r>
            <a:r>
              <a:rPr lang="en-US" sz="2800" dirty="0" smtClean="0">
                <a:solidFill>
                  <a:srgbClr val="002060"/>
                </a:solidFill>
              </a:rPr>
              <a:t>ability allows, </a:t>
            </a:r>
            <a:r>
              <a:rPr lang="en-US" sz="2800" dirty="0">
                <a:solidFill>
                  <a:srgbClr val="002060"/>
                </a:solidFill>
              </a:rPr>
              <a:t>patient and staff </a:t>
            </a:r>
            <a:r>
              <a:rPr lang="en-US" sz="2800" dirty="0" smtClean="0">
                <a:solidFill>
                  <a:srgbClr val="002060"/>
                </a:solidFill>
              </a:rPr>
              <a:t>are likely to try </a:t>
            </a:r>
            <a:r>
              <a:rPr lang="en-US" sz="2800" dirty="0">
                <a:solidFill>
                  <a:srgbClr val="002060"/>
                </a:solidFill>
              </a:rPr>
              <a:t>to achieve </a:t>
            </a:r>
            <a:r>
              <a:rPr lang="en-US" sz="2800" dirty="0" smtClean="0">
                <a:solidFill>
                  <a:srgbClr val="002060"/>
                </a:solidFill>
              </a:rPr>
              <a:t>this goal, </a:t>
            </a:r>
            <a:r>
              <a:rPr lang="en-US" sz="2800" dirty="0">
                <a:solidFill>
                  <a:srgbClr val="002060"/>
                </a:solidFill>
              </a:rPr>
              <a:t>and </a:t>
            </a:r>
            <a:r>
              <a:rPr lang="en-US" sz="2800" dirty="0" smtClean="0">
                <a:solidFill>
                  <a:srgbClr val="002060"/>
                </a:solidFill>
              </a:rPr>
              <a:t>achievements </a:t>
            </a:r>
            <a:r>
              <a:rPr lang="en-US" sz="2800" dirty="0">
                <a:solidFill>
                  <a:srgbClr val="002060"/>
                </a:solidFill>
              </a:rPr>
              <a:t>will </a:t>
            </a:r>
            <a:r>
              <a:rPr lang="en-US" sz="2800" dirty="0" smtClean="0">
                <a:solidFill>
                  <a:srgbClr val="002060"/>
                </a:solidFill>
              </a:rPr>
              <a:t>probably be the highest that can </a:t>
            </a:r>
            <a:r>
              <a:rPr lang="en-US" sz="2800" dirty="0">
                <a:solidFill>
                  <a:srgbClr val="002060"/>
                </a:solidFill>
              </a:rPr>
              <a:t>be.</a:t>
            </a:r>
          </a:p>
        </p:txBody>
      </p:sp>
      <p:sp>
        <p:nvSpPr>
          <p:cNvPr id="7" name="מלבן 6"/>
          <p:cNvSpPr/>
          <p:nvPr/>
        </p:nvSpPr>
        <p:spPr>
          <a:xfrm>
            <a:off x="720775" y="1200394"/>
            <a:ext cx="11313570" cy="2608086"/>
          </a:xfrm>
          <a:prstGeom prst="rect">
            <a:avLst/>
          </a:prstGeom>
        </p:spPr>
        <p:txBody>
          <a:bodyPr wrap="square">
            <a:spAutoFit/>
          </a:bodyPr>
          <a:lstStyle/>
          <a:p>
            <a:pPr fontAlgn="base">
              <a:lnSpc>
                <a:spcPct val="150000"/>
              </a:lnSpc>
            </a:pPr>
            <a:r>
              <a:rPr lang="en-US" sz="2800" dirty="0" smtClean="0">
                <a:solidFill>
                  <a:srgbClr val="002060"/>
                </a:solidFill>
              </a:rPr>
              <a:t>If the </a:t>
            </a:r>
            <a:r>
              <a:rPr lang="en-US" sz="2800" dirty="0">
                <a:solidFill>
                  <a:srgbClr val="002060"/>
                </a:solidFill>
              </a:rPr>
              <a:t>goal set for rehabilitation is above </a:t>
            </a:r>
            <a:r>
              <a:rPr lang="en-US" sz="2800" dirty="0" smtClean="0">
                <a:solidFill>
                  <a:srgbClr val="002060"/>
                </a:solidFill>
              </a:rPr>
              <a:t>the patient’s </a:t>
            </a:r>
            <a:r>
              <a:rPr lang="en-US" sz="2800" dirty="0">
                <a:solidFill>
                  <a:srgbClr val="002060"/>
                </a:solidFill>
              </a:rPr>
              <a:t>ability, and </a:t>
            </a:r>
            <a:r>
              <a:rPr lang="en-US" sz="2800" dirty="0" smtClean="0">
                <a:solidFill>
                  <a:srgbClr val="002060"/>
                </a:solidFill>
              </a:rPr>
              <a:t>it is </a:t>
            </a:r>
            <a:r>
              <a:rPr lang="en-US" sz="2800" dirty="0">
                <a:solidFill>
                  <a:srgbClr val="002060"/>
                </a:solidFill>
              </a:rPr>
              <a:t>not realistic, </a:t>
            </a:r>
            <a:r>
              <a:rPr lang="en-US" sz="2800" dirty="0" smtClean="0">
                <a:solidFill>
                  <a:srgbClr val="002060"/>
                </a:solidFill>
              </a:rPr>
              <a:t>patient </a:t>
            </a:r>
            <a:r>
              <a:rPr lang="en-US" sz="2800" dirty="0">
                <a:solidFill>
                  <a:srgbClr val="002060"/>
                </a:solidFill>
              </a:rPr>
              <a:t>and staff may give up trying to achieve it, lose the goal-directed behavior, </a:t>
            </a:r>
            <a:r>
              <a:rPr lang="en-US" sz="2800" dirty="0" smtClean="0">
                <a:solidFill>
                  <a:srgbClr val="002060"/>
                </a:solidFill>
              </a:rPr>
              <a:t>or become frustrated after wasting fruitless time and effort.</a:t>
            </a:r>
            <a:endParaRPr lang="he-IL" sz="2800" dirty="0"/>
          </a:p>
        </p:txBody>
      </p:sp>
      <p:pic>
        <p:nvPicPr>
          <p:cNvPr id="8" name="Picture 2"/>
          <p:cNvPicPr/>
          <p:nvPr/>
        </p:nvPicPr>
        <p:blipFill rotWithShape="1">
          <a:blip r:embed="rId3"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9" name="Picture 2" descr="\\lvnt15\home$\HelpDesk\תבניות\Gold%20Seal%20JCIAccred-HiResolu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26559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xmlns="" id="{4849062C-8AF9-42EE-AECF-ED5425EF6352}"/>
              </a:ext>
            </a:extLst>
          </p:cNvPr>
          <p:cNvSpPr txBox="1"/>
          <p:nvPr/>
        </p:nvSpPr>
        <p:spPr>
          <a:xfrm>
            <a:off x="846899" y="1254723"/>
            <a:ext cx="11088210" cy="4616648"/>
          </a:xfrm>
          <a:prstGeom prst="rect">
            <a:avLst/>
          </a:prstGeom>
          <a:noFill/>
        </p:spPr>
        <p:txBody>
          <a:bodyPr wrap="square" rtlCol="0">
            <a:spAutoFit/>
          </a:bodyPr>
          <a:lstStyle/>
          <a:p>
            <a:pPr fontAlgn="base">
              <a:lnSpc>
                <a:spcPct val="150000"/>
              </a:lnSpc>
            </a:pPr>
            <a:r>
              <a:rPr lang="en-US" sz="2800" dirty="0">
                <a:solidFill>
                  <a:srgbClr val="002060"/>
                </a:solidFill>
              </a:rPr>
              <a:t>Setting such goals as independence, any functioning, or prior </a:t>
            </a:r>
            <a:r>
              <a:rPr lang="en-US" sz="2800" dirty="0" smtClean="0">
                <a:solidFill>
                  <a:srgbClr val="002060"/>
                </a:solidFill>
              </a:rPr>
              <a:t>functioning may </a:t>
            </a:r>
            <a:r>
              <a:rPr lang="en-US" sz="2800" dirty="0">
                <a:solidFill>
                  <a:srgbClr val="002060"/>
                </a:solidFill>
              </a:rPr>
              <a:t>direct patients and staff below or above what patient ability allows, and achievements will probably be lower than they could be</a:t>
            </a:r>
            <a:r>
              <a:rPr lang="en-US" sz="2800" dirty="0" smtClean="0">
                <a:solidFill>
                  <a:srgbClr val="002060"/>
                </a:solidFill>
              </a:rPr>
              <a:t>.</a:t>
            </a:r>
          </a:p>
          <a:p>
            <a:pPr fontAlgn="base">
              <a:lnSpc>
                <a:spcPct val="150000"/>
              </a:lnSpc>
            </a:pPr>
            <a:endParaRPr lang="en-US" sz="2800" dirty="0">
              <a:solidFill>
                <a:srgbClr val="002060"/>
              </a:solidFill>
            </a:endParaRPr>
          </a:p>
          <a:p>
            <a:pPr lvl="0">
              <a:lnSpc>
                <a:spcPct val="150000"/>
              </a:lnSpc>
            </a:pPr>
            <a:r>
              <a:rPr lang="en-US" sz="2800" dirty="0">
                <a:solidFill>
                  <a:srgbClr val="002060"/>
                </a:solidFill>
              </a:rPr>
              <a:t>Patients who could be walking, may achieve independence in a wheelchair. They may improve functioning, but less than possible. They may strive for prior functioning, even if it is much less than possible, or </a:t>
            </a:r>
            <a:r>
              <a:rPr lang="en-US" sz="2800" dirty="0" smtClean="0">
                <a:solidFill>
                  <a:srgbClr val="002060"/>
                </a:solidFill>
              </a:rPr>
              <a:t>unrealistic.</a:t>
            </a:r>
          </a:p>
        </p:txBody>
      </p:sp>
      <p:pic>
        <p:nvPicPr>
          <p:cNvPr id="6" name="Picture 2"/>
          <p:cNvPicPr/>
          <p:nvPr/>
        </p:nvPicPr>
        <p:blipFill rotWithShape="1">
          <a:blip r:embed="rId3"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8" name="Picture 2" descr="\\lvnt15\home$\HelpDesk\תבניות\Gold%20Seal%20JCIAccred-HiResolu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07851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4849062C-8AF9-42EE-AECF-ED5425EF6352}"/>
              </a:ext>
            </a:extLst>
          </p:cNvPr>
          <p:cNvSpPr txBox="1"/>
          <p:nvPr/>
        </p:nvSpPr>
        <p:spPr>
          <a:xfrm>
            <a:off x="771286" y="1800413"/>
            <a:ext cx="11088210" cy="3323987"/>
          </a:xfrm>
          <a:prstGeom prst="rect">
            <a:avLst/>
          </a:prstGeom>
          <a:noFill/>
        </p:spPr>
        <p:txBody>
          <a:bodyPr wrap="square" rtlCol="0">
            <a:spAutoFit/>
          </a:bodyPr>
          <a:lstStyle/>
          <a:p>
            <a:pPr lvl="0" fontAlgn="base">
              <a:lnSpc>
                <a:spcPct val="150000"/>
              </a:lnSpc>
            </a:pPr>
            <a:r>
              <a:rPr lang="en-US" sz="2800" dirty="0">
                <a:solidFill>
                  <a:srgbClr val="002060"/>
                </a:solidFill>
              </a:rPr>
              <a:t>To achieve optimal functioning, therefore, rehabilitation should </a:t>
            </a:r>
          </a:p>
          <a:p>
            <a:pPr lvl="0" fontAlgn="base">
              <a:lnSpc>
                <a:spcPct val="150000"/>
              </a:lnSpc>
            </a:pPr>
            <a:r>
              <a:rPr lang="en-US" sz="2800" dirty="0">
                <a:solidFill>
                  <a:srgbClr val="002060"/>
                </a:solidFill>
              </a:rPr>
              <a:t>aim at achieving </a:t>
            </a:r>
            <a:r>
              <a:rPr lang="en-US" sz="2800" i="1" dirty="0">
                <a:solidFill>
                  <a:srgbClr val="002060"/>
                </a:solidFill>
              </a:rPr>
              <a:t>maximum</a:t>
            </a:r>
            <a:r>
              <a:rPr lang="en-US" sz="2800" dirty="0">
                <a:solidFill>
                  <a:srgbClr val="002060"/>
                </a:solidFill>
              </a:rPr>
              <a:t> ability realization.</a:t>
            </a:r>
          </a:p>
          <a:p>
            <a:pPr>
              <a:lnSpc>
                <a:spcPct val="150000"/>
              </a:lnSpc>
            </a:pPr>
            <a:endParaRPr lang="en-US" sz="2800" dirty="0" smtClean="0">
              <a:solidFill>
                <a:srgbClr val="002060"/>
              </a:solidFill>
            </a:endParaRPr>
          </a:p>
          <a:p>
            <a:pPr>
              <a:lnSpc>
                <a:spcPct val="150000"/>
              </a:lnSpc>
            </a:pPr>
            <a:r>
              <a:rPr lang="en-US" sz="2800" dirty="0" smtClean="0">
                <a:solidFill>
                  <a:srgbClr val="002060"/>
                </a:solidFill>
              </a:rPr>
              <a:t>Estimating  ability </a:t>
            </a:r>
            <a:r>
              <a:rPr lang="en-US" sz="2800" dirty="0">
                <a:solidFill>
                  <a:srgbClr val="002060"/>
                </a:solidFill>
              </a:rPr>
              <a:t>and assessing ability </a:t>
            </a:r>
            <a:r>
              <a:rPr lang="en-US" sz="2800" dirty="0" smtClean="0">
                <a:solidFill>
                  <a:srgbClr val="002060"/>
                </a:solidFill>
              </a:rPr>
              <a:t>realization </a:t>
            </a:r>
            <a:r>
              <a:rPr lang="en-US" sz="2800" dirty="0">
                <a:solidFill>
                  <a:srgbClr val="002060"/>
                </a:solidFill>
              </a:rPr>
              <a:t>is the topic of the next presentation, </a:t>
            </a:r>
            <a:r>
              <a:rPr lang="en-US" sz="2800" dirty="0" smtClean="0">
                <a:solidFill>
                  <a:srgbClr val="002060"/>
                </a:solidFill>
              </a:rPr>
              <a:t>by Dr</a:t>
            </a:r>
            <a:r>
              <a:rPr lang="en-US" sz="2800" dirty="0">
                <a:solidFill>
                  <a:srgbClr val="002060"/>
                </a:solidFill>
              </a:rPr>
              <a:t>. Dianne Michaeli</a:t>
            </a:r>
            <a:r>
              <a:rPr lang="en-US" sz="2800" dirty="0" smtClean="0">
                <a:solidFill>
                  <a:srgbClr val="002060"/>
                </a:solidFill>
              </a:rPr>
              <a:t>.</a:t>
            </a:r>
          </a:p>
        </p:txBody>
      </p:sp>
      <p:pic>
        <p:nvPicPr>
          <p:cNvPr id="7" name="Picture 2"/>
          <p:cNvPicPr/>
          <p:nvPr/>
        </p:nvPicPr>
        <p:blipFill rotWithShape="1">
          <a:blip r:embed="rId3"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8" name="Picture 2" descr="\\lvnt15\home$\HelpDesk\תבניות\Gold%20Seal%20JCIAccred-HiResolu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07851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2407E301-1604-4386-9A8D-56D05D3BDE5F}"/>
              </a:ext>
            </a:extLst>
          </p:cNvPr>
          <p:cNvSpPr txBox="1"/>
          <p:nvPr/>
        </p:nvSpPr>
        <p:spPr>
          <a:xfrm>
            <a:off x="920608" y="762781"/>
            <a:ext cx="9144000" cy="1508105"/>
          </a:xfrm>
          <a:prstGeom prst="rect">
            <a:avLst/>
          </a:prstGeom>
          <a:noFill/>
        </p:spPr>
        <p:txBody>
          <a:bodyPr wrap="square" rtlCol="0">
            <a:spAutoFit/>
          </a:bodyPr>
          <a:lstStyle/>
          <a:p>
            <a:r>
              <a:rPr lang="en-US" sz="2000" b="1" spc="-20" dirty="0">
                <a:solidFill>
                  <a:srgbClr val="002060"/>
                </a:solidFill>
              </a:rPr>
              <a:t>The </a:t>
            </a:r>
            <a:r>
              <a:rPr lang="en-US" sz="2000" b="1" spc="-20" dirty="0" smtClean="0">
                <a:solidFill>
                  <a:srgbClr val="002060"/>
                </a:solidFill>
              </a:rPr>
              <a:t>third change </a:t>
            </a:r>
            <a:r>
              <a:rPr lang="en-US" sz="2000" b="1" spc="-20" dirty="0">
                <a:solidFill>
                  <a:srgbClr val="002060"/>
                </a:solidFill>
              </a:rPr>
              <a:t>we propose is:</a:t>
            </a:r>
          </a:p>
          <a:p>
            <a:r>
              <a:rPr lang="en-US" sz="3600" b="1" spc="-20" dirty="0" smtClean="0">
                <a:solidFill>
                  <a:srgbClr val="002060"/>
                </a:solidFill>
              </a:rPr>
              <a:t>Setting rehabilitation goals </a:t>
            </a:r>
            <a:r>
              <a:rPr lang="en-US" sz="3600" b="1" dirty="0" smtClean="0">
                <a:solidFill>
                  <a:srgbClr val="002060"/>
                </a:solidFill>
              </a:rPr>
              <a:t>that contribute mainly to the patient’s benefit</a:t>
            </a:r>
            <a:endParaRPr lang="en-US" sz="3600" b="1" spc="-20" dirty="0">
              <a:solidFill>
                <a:srgbClr val="002060"/>
              </a:solidFill>
            </a:endParaRPr>
          </a:p>
        </p:txBody>
      </p:sp>
      <p:sp>
        <p:nvSpPr>
          <p:cNvPr id="7" name="TextBox 6">
            <a:extLst>
              <a:ext uri="{FF2B5EF4-FFF2-40B4-BE49-F238E27FC236}">
                <a16:creationId xmlns:a16="http://schemas.microsoft.com/office/drawing/2014/main" xmlns="" id="{4849062C-8AF9-42EE-AECF-ED5425EF6352}"/>
              </a:ext>
            </a:extLst>
          </p:cNvPr>
          <p:cNvSpPr txBox="1"/>
          <p:nvPr/>
        </p:nvSpPr>
        <p:spPr>
          <a:xfrm>
            <a:off x="850655" y="2281467"/>
            <a:ext cx="11088210" cy="3257174"/>
          </a:xfrm>
          <a:prstGeom prst="rect">
            <a:avLst/>
          </a:prstGeom>
          <a:noFill/>
        </p:spPr>
        <p:txBody>
          <a:bodyPr wrap="square" rtlCol="0">
            <a:spAutoFit/>
          </a:bodyPr>
          <a:lstStyle/>
          <a:p>
            <a:pPr>
              <a:lnSpc>
                <a:spcPct val="150000"/>
              </a:lnSpc>
            </a:pPr>
            <a:r>
              <a:rPr lang="en-US" sz="2800" dirty="0" smtClean="0">
                <a:solidFill>
                  <a:srgbClr val="002060"/>
                </a:solidFill>
              </a:rPr>
              <a:t>Striving </a:t>
            </a:r>
            <a:r>
              <a:rPr lang="en-US" sz="2800" dirty="0">
                <a:solidFill>
                  <a:srgbClr val="002060"/>
                </a:solidFill>
              </a:rPr>
              <a:t>for</a:t>
            </a:r>
            <a:r>
              <a:rPr lang="en-US" sz="2800" dirty="0" smtClean="0">
                <a:solidFill>
                  <a:srgbClr val="002060"/>
                </a:solidFill>
              </a:rPr>
              <a:t> </a:t>
            </a:r>
            <a:r>
              <a:rPr lang="en-US" sz="2800" dirty="0">
                <a:solidFill>
                  <a:srgbClr val="002060"/>
                </a:solidFill>
              </a:rPr>
              <a:t>ability realization </a:t>
            </a:r>
            <a:r>
              <a:rPr lang="en-US" sz="2800" dirty="0" smtClean="0">
                <a:solidFill>
                  <a:srgbClr val="002060"/>
                </a:solidFill>
              </a:rPr>
              <a:t>can maximize the functional achievements of rehabilitation, but the value of the functions achieved depends on their benefit to the patient</a:t>
            </a:r>
            <a:r>
              <a:rPr lang="en-US" sz="2800" dirty="0">
                <a:solidFill>
                  <a:srgbClr val="002060"/>
                </a:solidFill>
              </a:rPr>
              <a:t>. </a:t>
            </a:r>
            <a:r>
              <a:rPr lang="en-US" sz="2800" dirty="0" smtClean="0">
                <a:solidFill>
                  <a:srgbClr val="002060"/>
                </a:solidFill>
              </a:rPr>
              <a:t>The benefit to the patient must always underlie medical  achievements, but </a:t>
            </a:r>
            <a:r>
              <a:rPr lang="en-US" sz="2800" dirty="0">
                <a:solidFill>
                  <a:srgbClr val="002060"/>
                </a:solidFill>
              </a:rPr>
              <a:t>current trends in rehabilitation are sometimes beneficial </a:t>
            </a:r>
            <a:r>
              <a:rPr lang="en-US" sz="2800" dirty="0" smtClean="0">
                <a:solidFill>
                  <a:srgbClr val="002060"/>
                </a:solidFill>
              </a:rPr>
              <a:t>to caregivers </a:t>
            </a:r>
            <a:r>
              <a:rPr lang="en-US" sz="2800" dirty="0">
                <a:solidFill>
                  <a:srgbClr val="002060"/>
                </a:solidFill>
              </a:rPr>
              <a:t>or </a:t>
            </a:r>
            <a:r>
              <a:rPr lang="en-US" sz="2800" dirty="0" smtClean="0">
                <a:solidFill>
                  <a:srgbClr val="002060"/>
                </a:solidFill>
              </a:rPr>
              <a:t>insurers, </a:t>
            </a:r>
            <a:r>
              <a:rPr lang="en-US" sz="2800" dirty="0">
                <a:solidFill>
                  <a:srgbClr val="002060"/>
                </a:solidFill>
              </a:rPr>
              <a:t>rather than </a:t>
            </a:r>
            <a:r>
              <a:rPr lang="en-US" sz="2800" dirty="0" smtClean="0">
                <a:solidFill>
                  <a:srgbClr val="002060"/>
                </a:solidFill>
              </a:rPr>
              <a:t>to patients</a:t>
            </a:r>
            <a:r>
              <a:rPr lang="en-US" sz="2800" dirty="0">
                <a:solidFill>
                  <a:srgbClr val="002060"/>
                </a:solidFill>
              </a:rPr>
              <a:t>. </a:t>
            </a:r>
            <a:endParaRPr lang="en-US" sz="2800" dirty="0" smtClean="0">
              <a:solidFill>
                <a:srgbClr val="002060"/>
              </a:solidFill>
            </a:endParaRPr>
          </a:p>
        </p:txBody>
      </p:sp>
      <p:pic>
        <p:nvPicPr>
          <p:cNvPr id="6" name="Picture 2"/>
          <p:cNvPicPr/>
          <p:nvPr/>
        </p:nvPicPr>
        <p:blipFill rotWithShape="1">
          <a:blip r:embed="rId3"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8" name="Picture 2" descr="\\lvnt15\home$\HelpDesk\תבניות\Gold%20Seal%20JCIAccred-HiResolu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07851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xmlns="" id="{4849062C-8AF9-42EE-AECF-ED5425EF6352}"/>
              </a:ext>
            </a:extLst>
          </p:cNvPr>
          <p:cNvSpPr txBox="1"/>
          <p:nvPr/>
        </p:nvSpPr>
        <p:spPr>
          <a:xfrm>
            <a:off x="850655" y="1243719"/>
            <a:ext cx="11088210" cy="4616648"/>
          </a:xfrm>
          <a:prstGeom prst="rect">
            <a:avLst/>
          </a:prstGeom>
          <a:noFill/>
        </p:spPr>
        <p:txBody>
          <a:bodyPr wrap="square" rtlCol="0">
            <a:spAutoFit/>
          </a:bodyPr>
          <a:lstStyle/>
          <a:p>
            <a:pPr>
              <a:lnSpc>
                <a:spcPct val="150000"/>
              </a:lnSpc>
            </a:pPr>
            <a:r>
              <a:rPr lang="en-US" sz="2800" dirty="0" smtClean="0">
                <a:solidFill>
                  <a:srgbClr val="002060"/>
                </a:solidFill>
              </a:rPr>
              <a:t>Favoring the concept </a:t>
            </a:r>
            <a:r>
              <a:rPr lang="en-US" sz="2800" dirty="0">
                <a:solidFill>
                  <a:srgbClr val="002060"/>
                </a:solidFill>
              </a:rPr>
              <a:t>that rehabilitation goals should </a:t>
            </a:r>
            <a:r>
              <a:rPr lang="en-US" sz="2800" dirty="0" smtClean="0">
                <a:solidFill>
                  <a:srgbClr val="002060"/>
                </a:solidFill>
              </a:rPr>
              <a:t>contribute </a:t>
            </a:r>
            <a:r>
              <a:rPr lang="en-US" sz="2800" dirty="0">
                <a:solidFill>
                  <a:srgbClr val="002060"/>
                </a:solidFill>
              </a:rPr>
              <a:t>mainly to </a:t>
            </a:r>
            <a:r>
              <a:rPr lang="en-US" sz="2800" dirty="0" smtClean="0">
                <a:solidFill>
                  <a:srgbClr val="002060"/>
                </a:solidFill>
              </a:rPr>
              <a:t>the patient’s benefit, we must:</a:t>
            </a:r>
          </a:p>
          <a:p>
            <a:pPr>
              <a:lnSpc>
                <a:spcPct val="150000"/>
              </a:lnSpc>
            </a:pPr>
            <a:endParaRPr lang="en-US" sz="2800" dirty="0" smtClean="0">
              <a:solidFill>
                <a:srgbClr val="002060"/>
              </a:solidFill>
            </a:endParaRPr>
          </a:p>
          <a:p>
            <a:pPr marL="457200" indent="-457200">
              <a:lnSpc>
                <a:spcPct val="150000"/>
              </a:lnSpc>
              <a:buFont typeface="Arial" panose="020B0604020202020204" pitchFamily="34" charset="0"/>
              <a:buChar char="•"/>
            </a:pPr>
            <a:r>
              <a:rPr lang="en-US" sz="2800" dirty="0" smtClean="0">
                <a:solidFill>
                  <a:srgbClr val="002060"/>
                </a:solidFill>
              </a:rPr>
              <a:t>Choose </a:t>
            </a:r>
            <a:r>
              <a:rPr lang="en-US" sz="2800" dirty="0">
                <a:solidFill>
                  <a:srgbClr val="002060"/>
                </a:solidFill>
              </a:rPr>
              <a:t>goals that </a:t>
            </a:r>
            <a:r>
              <a:rPr lang="en-US" sz="2800" dirty="0" smtClean="0">
                <a:solidFill>
                  <a:srgbClr val="002060"/>
                </a:solidFill>
              </a:rPr>
              <a:t>match the patient’s interests and desires</a:t>
            </a:r>
          </a:p>
          <a:p>
            <a:pPr marL="457200" indent="-457200">
              <a:lnSpc>
                <a:spcPct val="150000"/>
              </a:lnSpc>
              <a:buFont typeface="Arial" panose="020B0604020202020204" pitchFamily="34" charset="0"/>
              <a:buChar char="•"/>
            </a:pPr>
            <a:r>
              <a:rPr lang="en-US" sz="2800" dirty="0" smtClean="0">
                <a:solidFill>
                  <a:srgbClr val="002060"/>
                </a:solidFill>
              </a:rPr>
              <a:t>Include in the functional assessment maximum tasks and task versions of value for the patient</a:t>
            </a:r>
          </a:p>
          <a:p>
            <a:pPr marL="457200" indent="-457200">
              <a:lnSpc>
                <a:spcPct val="150000"/>
              </a:lnSpc>
              <a:buFont typeface="Arial" panose="020B0604020202020204" pitchFamily="34" charset="0"/>
              <a:buChar char="•"/>
            </a:pPr>
            <a:r>
              <a:rPr lang="en-US" sz="2800" dirty="0" smtClean="0">
                <a:solidFill>
                  <a:srgbClr val="002060"/>
                </a:solidFill>
              </a:rPr>
              <a:t>Assign </a:t>
            </a:r>
            <a:r>
              <a:rPr lang="en-US" sz="2800" dirty="0">
                <a:solidFill>
                  <a:srgbClr val="002060"/>
                </a:solidFill>
              </a:rPr>
              <a:t>measurable weights </a:t>
            </a:r>
            <a:r>
              <a:rPr lang="en-US" sz="2800" dirty="0" smtClean="0">
                <a:solidFill>
                  <a:srgbClr val="002060"/>
                </a:solidFill>
              </a:rPr>
              <a:t>to tasks</a:t>
            </a:r>
            <a:r>
              <a:rPr lang="en-US" sz="2800" dirty="0">
                <a:solidFill>
                  <a:srgbClr val="002060"/>
                </a:solidFill>
              </a:rPr>
              <a:t>, </a:t>
            </a:r>
            <a:r>
              <a:rPr lang="en-US" sz="2800" dirty="0" smtClean="0">
                <a:solidFill>
                  <a:srgbClr val="002060"/>
                </a:solidFill>
              </a:rPr>
              <a:t>which allow ranking their value</a:t>
            </a:r>
            <a:endParaRPr lang="en-US" sz="2800" dirty="0">
              <a:solidFill>
                <a:srgbClr val="002060"/>
              </a:solidFill>
            </a:endParaRPr>
          </a:p>
        </p:txBody>
      </p:sp>
      <p:pic>
        <p:nvPicPr>
          <p:cNvPr id="6" name="Picture 2"/>
          <p:cNvPicPr/>
          <p:nvPr/>
        </p:nvPicPr>
        <p:blipFill rotWithShape="1">
          <a:blip r:embed="rId3"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8" name="Picture 2" descr="\\lvnt15\home$\HelpDesk\תבניות\Gold%20Seal%20JCIAccred-HiResolu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36546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13C8A34-7525-9245-BDF8-A2160709C254}"/>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F1F945B6-B59F-224C-B8AB-D87EC67CC0F6}"/>
              </a:ext>
            </a:extLst>
          </p:cNvPr>
          <p:cNvSpPr txBox="1"/>
          <p:nvPr/>
        </p:nvSpPr>
        <p:spPr>
          <a:xfrm>
            <a:off x="457198" y="3429000"/>
            <a:ext cx="11734800" cy="2246769"/>
          </a:xfrm>
          <a:prstGeom prst="rect">
            <a:avLst/>
          </a:prstGeom>
          <a:noFill/>
        </p:spPr>
        <p:txBody>
          <a:bodyPr wrap="square" rtlCol="0">
            <a:spAutoFit/>
          </a:bodyPr>
          <a:lstStyle/>
          <a:p>
            <a:pPr algn="ctr"/>
            <a:r>
              <a:rPr lang="en-US" sz="4000" b="1" dirty="0"/>
              <a:t>Critical analysis of </a:t>
            </a:r>
            <a:r>
              <a:rPr lang="en-US" sz="4000" b="1" dirty="0" smtClean="0"/>
              <a:t>fundamental concepts </a:t>
            </a:r>
          </a:p>
          <a:p>
            <a:pPr algn="ctr"/>
            <a:r>
              <a:rPr lang="en-US" sz="4000" b="1" dirty="0" smtClean="0"/>
              <a:t>in rehabilitation Medicine</a:t>
            </a:r>
            <a:endParaRPr lang="en-US" sz="4000" dirty="0" smtClean="0"/>
          </a:p>
          <a:p>
            <a:pPr algn="ctr">
              <a:lnSpc>
                <a:spcPct val="150000"/>
              </a:lnSpc>
            </a:pPr>
            <a:r>
              <a:rPr lang="en-US" sz="4000" i="1" dirty="0" smtClean="0">
                <a:solidFill>
                  <a:schemeClr val="accent4"/>
                </a:solidFill>
              </a:rPr>
              <a:t>Prof. Amiram Catz, MD, PhD</a:t>
            </a:r>
            <a:endParaRPr lang="en-US" sz="4000" dirty="0"/>
          </a:p>
        </p:txBody>
      </p:sp>
      <p:pic>
        <p:nvPicPr>
          <p:cNvPr id="10" name="Picture 2"/>
          <p:cNvPicPr/>
          <p:nvPr/>
        </p:nvPicPr>
        <p:blipFill rotWithShape="1">
          <a:blip r:embed="rId3"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11" name="Picture 2" descr="\\lvnt15\home$\HelpDesk\תבניות\Gold%20Seal%20JCIAccred-HiResolu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pic>
        <p:nvPicPr>
          <p:cNvPr id="8" name="תמונה 7"/>
          <p:cNvPicPr/>
          <p:nvPr/>
        </p:nvPicPr>
        <p:blipFill rotWithShape="1">
          <a:blip r:embed="rId5"/>
          <a:srcRect l="5804" t="42135" r="39593" b="53596"/>
          <a:stretch/>
        </p:blipFill>
        <p:spPr bwMode="auto">
          <a:xfrm>
            <a:off x="-1" y="2695901"/>
            <a:ext cx="12192001" cy="622127"/>
          </a:xfrm>
          <a:prstGeom prst="rect">
            <a:avLst/>
          </a:prstGeom>
          <a:ln>
            <a:noFill/>
          </a:ln>
          <a:extLst>
            <a:ext uri="{53640926-AAD7-44D8-BBD7-CCE9431645EC}">
              <a14:shadowObscured xmlns:a14="http://schemas.microsoft.com/office/drawing/2010/main"/>
            </a:ext>
          </a:extLst>
        </p:spPr>
      </p:pic>
      <p:pic>
        <p:nvPicPr>
          <p:cNvPr id="12"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23805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xmlns="" id="{4849062C-8AF9-42EE-AECF-ED5425EF6352}"/>
              </a:ext>
            </a:extLst>
          </p:cNvPr>
          <p:cNvSpPr txBox="1"/>
          <p:nvPr/>
        </p:nvSpPr>
        <p:spPr>
          <a:xfrm>
            <a:off x="740296" y="2029557"/>
            <a:ext cx="11451704" cy="1318181"/>
          </a:xfrm>
          <a:prstGeom prst="rect">
            <a:avLst/>
          </a:prstGeom>
          <a:noFill/>
        </p:spPr>
        <p:txBody>
          <a:bodyPr wrap="square" rtlCol="0">
            <a:spAutoFit/>
          </a:bodyPr>
          <a:lstStyle/>
          <a:p>
            <a:pPr>
              <a:lnSpc>
                <a:spcPct val="150000"/>
              </a:lnSpc>
            </a:pPr>
            <a:r>
              <a:rPr lang="en-US" sz="2800" dirty="0" smtClean="0">
                <a:solidFill>
                  <a:srgbClr val="002060"/>
                </a:solidFill>
              </a:rPr>
              <a:t>Reducing  the burden of care is frequently </a:t>
            </a:r>
            <a:br>
              <a:rPr lang="en-US" sz="2800" dirty="0" smtClean="0">
                <a:solidFill>
                  <a:srgbClr val="002060"/>
                </a:solidFill>
              </a:rPr>
            </a:br>
            <a:r>
              <a:rPr lang="en-US" sz="2800" dirty="0" smtClean="0">
                <a:solidFill>
                  <a:srgbClr val="002060"/>
                </a:solidFill>
              </a:rPr>
              <a:t>a </a:t>
            </a:r>
            <a:r>
              <a:rPr lang="en-US" sz="2800" dirty="0">
                <a:solidFill>
                  <a:srgbClr val="002060"/>
                </a:solidFill>
              </a:rPr>
              <a:t>strategic </a:t>
            </a:r>
            <a:r>
              <a:rPr lang="en-US" sz="2800" dirty="0" smtClean="0">
                <a:solidFill>
                  <a:srgbClr val="002060"/>
                </a:solidFill>
              </a:rPr>
              <a:t>goal of rehabilitation. </a:t>
            </a:r>
          </a:p>
        </p:txBody>
      </p:sp>
      <p:sp>
        <p:nvSpPr>
          <p:cNvPr id="2" name="מלבן 1"/>
          <p:cNvSpPr/>
          <p:nvPr/>
        </p:nvSpPr>
        <p:spPr>
          <a:xfrm>
            <a:off x="740296" y="456691"/>
            <a:ext cx="11088210" cy="1615827"/>
          </a:xfrm>
          <a:prstGeom prst="rect">
            <a:avLst/>
          </a:prstGeom>
        </p:spPr>
        <p:txBody>
          <a:bodyPr wrap="square">
            <a:spAutoFit/>
          </a:bodyPr>
          <a:lstStyle/>
          <a:p>
            <a:pPr>
              <a:lnSpc>
                <a:spcPct val="150000"/>
              </a:lnSpc>
            </a:pPr>
            <a:r>
              <a:rPr lang="en-US" sz="2800" b="1" dirty="0">
                <a:solidFill>
                  <a:srgbClr val="002060"/>
                </a:solidFill>
              </a:rPr>
              <a:t>Choosing goals that match the patient’s interests and desires</a:t>
            </a:r>
          </a:p>
          <a:p>
            <a:pPr>
              <a:lnSpc>
                <a:spcPct val="150000"/>
              </a:lnSpc>
            </a:pPr>
            <a:r>
              <a:rPr lang="en-US" sz="2000" b="1" dirty="0" smtClean="0">
                <a:solidFill>
                  <a:srgbClr val="002060"/>
                </a:solidFill>
              </a:rPr>
              <a:t>(benefitting the patient)</a:t>
            </a:r>
            <a:endParaRPr lang="en-US" sz="2000" b="1" dirty="0">
              <a:solidFill>
                <a:srgbClr val="002060"/>
              </a:solidFill>
            </a:endParaRPr>
          </a:p>
          <a:p>
            <a:pPr>
              <a:lnSpc>
                <a:spcPct val="150000"/>
              </a:lnSpc>
            </a:pPr>
            <a:endParaRPr lang="en-US" dirty="0">
              <a:solidFill>
                <a:srgbClr val="002060"/>
              </a:solidFill>
            </a:endParaRPr>
          </a:p>
        </p:txBody>
      </p:sp>
      <p:sp>
        <p:nvSpPr>
          <p:cNvPr id="3" name="מלבן 2"/>
          <p:cNvSpPr/>
          <p:nvPr/>
        </p:nvSpPr>
        <p:spPr>
          <a:xfrm>
            <a:off x="740295" y="3686954"/>
            <a:ext cx="11088209" cy="2031325"/>
          </a:xfrm>
          <a:prstGeom prst="rect">
            <a:avLst/>
          </a:prstGeom>
        </p:spPr>
        <p:txBody>
          <a:bodyPr wrap="square">
            <a:spAutoFit/>
          </a:bodyPr>
          <a:lstStyle/>
          <a:p>
            <a:pPr>
              <a:lnSpc>
                <a:spcPct val="150000"/>
              </a:lnSpc>
            </a:pPr>
            <a:r>
              <a:rPr lang="en-US" sz="2800" dirty="0">
                <a:solidFill>
                  <a:srgbClr val="002060"/>
                </a:solidFill>
              </a:rPr>
              <a:t>A lower burden of care is closely related to </a:t>
            </a:r>
            <a:r>
              <a:rPr lang="en-US" sz="2800" dirty="0" smtClean="0">
                <a:solidFill>
                  <a:srgbClr val="002060"/>
                </a:solidFill>
              </a:rPr>
              <a:t>patient independence, which may </a:t>
            </a:r>
            <a:r>
              <a:rPr lang="en-US" sz="2800" dirty="0">
                <a:solidFill>
                  <a:srgbClr val="002060"/>
                </a:solidFill>
              </a:rPr>
              <a:t>be an interest of the patient, but it is not always the patient’s </a:t>
            </a:r>
            <a:r>
              <a:rPr lang="en-US" sz="2800" dirty="0" smtClean="0">
                <a:solidFill>
                  <a:srgbClr val="002060"/>
                </a:solidFill>
              </a:rPr>
              <a:t>interest, </a:t>
            </a:r>
            <a:r>
              <a:rPr lang="en-US" sz="2800" dirty="0">
                <a:solidFill>
                  <a:srgbClr val="002060"/>
                </a:solidFill>
              </a:rPr>
              <a:t>and </a:t>
            </a:r>
            <a:r>
              <a:rPr lang="en-US" sz="2800" dirty="0" smtClean="0">
                <a:solidFill>
                  <a:srgbClr val="002060"/>
                </a:solidFill>
              </a:rPr>
              <a:t>it is usually the </a:t>
            </a:r>
            <a:r>
              <a:rPr lang="en-US" sz="2800" dirty="0">
                <a:solidFill>
                  <a:srgbClr val="002060"/>
                </a:solidFill>
              </a:rPr>
              <a:t>interest of the caregiver and of the insurer.</a:t>
            </a:r>
          </a:p>
        </p:txBody>
      </p:sp>
      <p:pic>
        <p:nvPicPr>
          <p:cNvPr id="9220" name="Picture 4" descr="תוצאת תמונה עבור ‪walk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0993" y="1305704"/>
            <a:ext cx="1781176" cy="23812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p:nvPr/>
        </p:nvPicPr>
        <p:blipFill rotWithShape="1">
          <a:blip r:embed="rId4"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9" name="Picture 2" descr="\\lvnt15\home$\HelpDesk\תבניות\Gold%20Seal%20JCIAccred-HiResoluti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69805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4849062C-8AF9-42EE-AECF-ED5425EF6352}"/>
              </a:ext>
            </a:extLst>
          </p:cNvPr>
          <p:cNvSpPr txBox="1"/>
          <p:nvPr/>
        </p:nvSpPr>
        <p:spPr>
          <a:xfrm>
            <a:off x="671080" y="426175"/>
            <a:ext cx="11088210" cy="2677656"/>
          </a:xfrm>
          <a:prstGeom prst="rect">
            <a:avLst/>
          </a:prstGeom>
          <a:noFill/>
        </p:spPr>
        <p:txBody>
          <a:bodyPr wrap="square" rtlCol="0">
            <a:spAutoFit/>
          </a:bodyPr>
          <a:lstStyle/>
          <a:p>
            <a:pPr>
              <a:lnSpc>
                <a:spcPct val="150000"/>
              </a:lnSpc>
            </a:pPr>
            <a:r>
              <a:rPr lang="en-US" sz="2800" dirty="0" smtClean="0">
                <a:solidFill>
                  <a:srgbClr val="002060"/>
                </a:solidFill>
              </a:rPr>
              <a:t>For example:</a:t>
            </a:r>
          </a:p>
          <a:p>
            <a:pPr marL="457200" indent="-457200">
              <a:lnSpc>
                <a:spcPct val="150000"/>
              </a:lnSpc>
              <a:buFont typeface="Arial" panose="020B0604020202020204" pitchFamily="34" charset="0"/>
              <a:buChar char="•"/>
            </a:pPr>
            <a:r>
              <a:rPr lang="en-US" sz="2800" dirty="0" smtClean="0">
                <a:solidFill>
                  <a:srgbClr val="002060"/>
                </a:solidFill>
              </a:rPr>
              <a:t>The burden of care may be similar for patients who can go a certain distance using a wheelchair or walking. If the main goal is to reduce the burden of care, insufficient efforts may be invested in achieving walking.</a:t>
            </a:r>
          </a:p>
        </p:txBody>
      </p:sp>
      <p:sp>
        <p:nvSpPr>
          <p:cNvPr id="2" name="מלבן 1"/>
          <p:cNvSpPr/>
          <p:nvPr/>
        </p:nvSpPr>
        <p:spPr>
          <a:xfrm>
            <a:off x="671080" y="3226287"/>
            <a:ext cx="10779576" cy="3257174"/>
          </a:xfrm>
          <a:prstGeom prst="rect">
            <a:avLst/>
          </a:prstGeom>
        </p:spPr>
        <p:txBody>
          <a:bodyPr wrap="square">
            <a:spAutoFit/>
          </a:bodyPr>
          <a:lstStyle/>
          <a:p>
            <a:pPr marL="457200" indent="-457200">
              <a:lnSpc>
                <a:spcPct val="150000"/>
              </a:lnSpc>
              <a:buFont typeface="Arial" panose="020B0604020202020204" pitchFamily="34" charset="0"/>
              <a:buChar char="•"/>
            </a:pPr>
            <a:r>
              <a:rPr lang="en-US" sz="2800" dirty="0">
                <a:solidFill>
                  <a:srgbClr val="002060"/>
                </a:solidFill>
              </a:rPr>
              <a:t>The burden of care required for a patient with an indwelling catheter may be smaller </a:t>
            </a:r>
            <a:r>
              <a:rPr lang="en-US" sz="2800" dirty="0" smtClean="0">
                <a:solidFill>
                  <a:srgbClr val="002060"/>
                </a:solidFill>
              </a:rPr>
              <a:t>to that </a:t>
            </a:r>
            <a:r>
              <a:rPr lang="en-US" sz="2800" dirty="0">
                <a:solidFill>
                  <a:srgbClr val="002060"/>
                </a:solidFill>
              </a:rPr>
              <a:t>required for a patient on intermittent catheterization. If the main goal is </a:t>
            </a:r>
            <a:r>
              <a:rPr lang="en-US" sz="2800" dirty="0" smtClean="0">
                <a:solidFill>
                  <a:srgbClr val="002060"/>
                </a:solidFill>
              </a:rPr>
              <a:t>to reduce the </a:t>
            </a:r>
            <a:r>
              <a:rPr lang="en-US" sz="2800" dirty="0">
                <a:solidFill>
                  <a:srgbClr val="002060"/>
                </a:solidFill>
              </a:rPr>
              <a:t>burden of care, </a:t>
            </a:r>
            <a:r>
              <a:rPr lang="en-US" sz="2800" dirty="0" smtClean="0">
                <a:solidFill>
                  <a:srgbClr val="002060"/>
                </a:solidFill>
              </a:rPr>
              <a:t>insufficient efforts may be invested </a:t>
            </a:r>
            <a:r>
              <a:rPr lang="en-US" sz="2800" dirty="0">
                <a:solidFill>
                  <a:srgbClr val="002060"/>
                </a:solidFill>
              </a:rPr>
              <a:t>in </a:t>
            </a:r>
            <a:r>
              <a:rPr lang="en-US" sz="2800" dirty="0" smtClean="0">
                <a:solidFill>
                  <a:srgbClr val="002060"/>
                </a:solidFill>
              </a:rPr>
              <a:t>weaning from </a:t>
            </a:r>
            <a:r>
              <a:rPr lang="en-US" sz="2800" dirty="0">
                <a:solidFill>
                  <a:srgbClr val="002060"/>
                </a:solidFill>
              </a:rPr>
              <a:t>an indwelling </a:t>
            </a:r>
            <a:r>
              <a:rPr lang="en-US" sz="2800" dirty="0" smtClean="0">
                <a:solidFill>
                  <a:srgbClr val="002060"/>
                </a:solidFill>
              </a:rPr>
              <a:t>catheter.</a:t>
            </a:r>
            <a:endParaRPr lang="en-US" sz="2800" dirty="0">
              <a:solidFill>
                <a:srgbClr val="002060"/>
              </a:solidFill>
            </a:endParaRPr>
          </a:p>
        </p:txBody>
      </p:sp>
      <p:pic>
        <p:nvPicPr>
          <p:cNvPr id="7" name="Picture 2"/>
          <p:cNvPicPr/>
          <p:nvPr/>
        </p:nvPicPr>
        <p:blipFill rotWithShape="1">
          <a:blip r:embed="rId3"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8" name="Picture 2" descr="\\lvnt15\home$\HelpDesk\תבניות\Gold%20Seal%20JCIAccred-HiResolu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13241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4849062C-8AF9-42EE-AECF-ED5425EF6352}"/>
              </a:ext>
            </a:extLst>
          </p:cNvPr>
          <p:cNvSpPr txBox="1"/>
          <p:nvPr/>
        </p:nvSpPr>
        <p:spPr>
          <a:xfrm>
            <a:off x="745724" y="1443841"/>
            <a:ext cx="11088210" cy="3970318"/>
          </a:xfrm>
          <a:prstGeom prst="rect">
            <a:avLst/>
          </a:prstGeom>
          <a:noFill/>
        </p:spPr>
        <p:txBody>
          <a:bodyPr wrap="square" rtlCol="0">
            <a:spAutoFit/>
          </a:bodyPr>
          <a:lstStyle/>
          <a:p>
            <a:pPr>
              <a:lnSpc>
                <a:spcPct val="150000"/>
              </a:lnSpc>
            </a:pPr>
            <a:r>
              <a:rPr lang="en-US" sz="2800" dirty="0" smtClean="0">
                <a:solidFill>
                  <a:srgbClr val="002060"/>
                </a:solidFill>
              </a:rPr>
              <a:t>Decreasing the burden of care may compromise patient desires or </a:t>
            </a:r>
            <a:r>
              <a:rPr lang="en-US" sz="2800" dirty="0">
                <a:solidFill>
                  <a:srgbClr val="002060"/>
                </a:solidFill>
              </a:rPr>
              <a:t>health. </a:t>
            </a:r>
            <a:r>
              <a:rPr lang="en-US" sz="2800" dirty="0" smtClean="0">
                <a:solidFill>
                  <a:srgbClr val="002060"/>
                </a:solidFill>
              </a:rPr>
              <a:t>It may prevent desired possible walking, or increase the risk of urinary infection. </a:t>
            </a:r>
          </a:p>
          <a:p>
            <a:pPr>
              <a:lnSpc>
                <a:spcPct val="150000"/>
              </a:lnSpc>
            </a:pPr>
            <a:endParaRPr lang="en-US" sz="2800" dirty="0">
              <a:solidFill>
                <a:srgbClr val="002060"/>
              </a:solidFill>
            </a:endParaRPr>
          </a:p>
          <a:p>
            <a:pPr>
              <a:lnSpc>
                <a:spcPct val="150000"/>
              </a:lnSpc>
            </a:pPr>
            <a:r>
              <a:rPr lang="en-US" sz="2800" dirty="0" smtClean="0">
                <a:solidFill>
                  <a:srgbClr val="002060"/>
                </a:solidFill>
              </a:rPr>
              <a:t>Independence </a:t>
            </a:r>
            <a:r>
              <a:rPr lang="en-US" sz="2800" dirty="0">
                <a:solidFill>
                  <a:srgbClr val="002060"/>
                </a:solidFill>
              </a:rPr>
              <a:t>is important for most </a:t>
            </a:r>
            <a:r>
              <a:rPr lang="en-US" sz="2800" dirty="0" smtClean="0">
                <a:solidFill>
                  <a:srgbClr val="002060"/>
                </a:solidFill>
              </a:rPr>
              <a:t>people</a:t>
            </a:r>
            <a:r>
              <a:rPr lang="en-US" sz="2800" dirty="0">
                <a:solidFill>
                  <a:srgbClr val="002060"/>
                </a:solidFill>
              </a:rPr>
              <a:t>, but not </a:t>
            </a:r>
            <a:r>
              <a:rPr lang="en-US" sz="2800" dirty="0" smtClean="0">
                <a:solidFill>
                  <a:srgbClr val="002060"/>
                </a:solidFill>
              </a:rPr>
              <a:t>for all patients</a:t>
            </a:r>
            <a:r>
              <a:rPr lang="en-US" sz="2800" dirty="0">
                <a:solidFill>
                  <a:srgbClr val="002060"/>
                </a:solidFill>
              </a:rPr>
              <a:t>, </a:t>
            </a:r>
            <a:r>
              <a:rPr lang="en-US" sz="2800" dirty="0" smtClean="0">
                <a:solidFill>
                  <a:srgbClr val="002060"/>
                </a:solidFill>
              </a:rPr>
              <a:t>not for all families, and not in every culture. </a:t>
            </a:r>
            <a:endParaRPr lang="en-US" sz="2800" dirty="0">
              <a:solidFill>
                <a:srgbClr val="002060"/>
              </a:solidFill>
            </a:endParaRPr>
          </a:p>
        </p:txBody>
      </p:sp>
      <p:pic>
        <p:nvPicPr>
          <p:cNvPr id="7" name="Picture 2"/>
          <p:cNvPicPr/>
          <p:nvPr/>
        </p:nvPicPr>
        <p:blipFill rotWithShape="1">
          <a:blip r:embed="rId3"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8" name="Picture 2" descr="\\lvnt15\home$\HelpDesk\תבניות\Gold%20Seal%20JCIAccred-HiResolu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07851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4849062C-8AF9-42EE-AECF-ED5425EF6352}"/>
              </a:ext>
            </a:extLst>
          </p:cNvPr>
          <p:cNvSpPr txBox="1"/>
          <p:nvPr/>
        </p:nvSpPr>
        <p:spPr>
          <a:xfrm>
            <a:off x="745724" y="655409"/>
            <a:ext cx="11088210" cy="5262979"/>
          </a:xfrm>
          <a:prstGeom prst="rect">
            <a:avLst/>
          </a:prstGeom>
          <a:noFill/>
        </p:spPr>
        <p:txBody>
          <a:bodyPr wrap="square" rtlCol="0">
            <a:spAutoFit/>
          </a:bodyPr>
          <a:lstStyle/>
          <a:p>
            <a:pPr>
              <a:lnSpc>
                <a:spcPct val="150000"/>
              </a:lnSpc>
            </a:pPr>
            <a:r>
              <a:rPr lang="en-US" sz="2800" dirty="0" smtClean="0">
                <a:solidFill>
                  <a:srgbClr val="002060"/>
                </a:solidFill>
              </a:rPr>
              <a:t>Therefore, we must choose functional goals that include</a:t>
            </a:r>
          </a:p>
          <a:p>
            <a:pPr>
              <a:lnSpc>
                <a:spcPct val="150000"/>
              </a:lnSpc>
            </a:pPr>
            <a:r>
              <a:rPr lang="en-US" sz="2800" dirty="0" smtClean="0">
                <a:solidFill>
                  <a:srgbClr val="002060"/>
                </a:solidFill>
              </a:rPr>
              <a:t>independence, match the patient’s desires,</a:t>
            </a:r>
            <a:r>
              <a:rPr lang="en-US" sz="2800" dirty="0">
                <a:solidFill>
                  <a:srgbClr val="002060"/>
                </a:solidFill>
              </a:rPr>
              <a:t> and</a:t>
            </a:r>
            <a:r>
              <a:rPr lang="en-US" sz="2800" dirty="0" smtClean="0">
                <a:solidFill>
                  <a:srgbClr val="002060"/>
                </a:solidFill>
              </a:rPr>
              <a:t> contribute to </a:t>
            </a:r>
            <a:r>
              <a:rPr lang="en-US" sz="2800" dirty="0">
                <a:solidFill>
                  <a:srgbClr val="002060"/>
                </a:solidFill>
              </a:rPr>
              <a:t>health and </a:t>
            </a:r>
            <a:r>
              <a:rPr lang="en-US" sz="2800" dirty="0" smtClean="0">
                <a:solidFill>
                  <a:srgbClr val="002060"/>
                </a:solidFill>
              </a:rPr>
              <a:t>longevity. We must find the proper balance between these, for every patient.</a:t>
            </a:r>
            <a:endParaRPr lang="en-US" sz="2800" dirty="0">
              <a:solidFill>
                <a:srgbClr val="002060"/>
              </a:solidFill>
            </a:endParaRPr>
          </a:p>
          <a:p>
            <a:pPr>
              <a:lnSpc>
                <a:spcPct val="150000"/>
              </a:lnSpc>
            </a:pPr>
            <a:r>
              <a:rPr lang="en-US" sz="2800" dirty="0">
                <a:solidFill>
                  <a:srgbClr val="002060"/>
                </a:solidFill>
              </a:rPr>
              <a:t>For example</a:t>
            </a:r>
            <a:r>
              <a:rPr lang="en-US" sz="2800" dirty="0" smtClean="0">
                <a:solidFill>
                  <a:srgbClr val="002060"/>
                </a:solidFill>
              </a:rPr>
              <a:t>:</a:t>
            </a:r>
          </a:p>
          <a:p>
            <a:pPr marL="457200" indent="-457200">
              <a:lnSpc>
                <a:spcPct val="150000"/>
              </a:lnSpc>
              <a:buFont typeface="Arial" panose="020B0604020202020204" pitchFamily="34" charset="0"/>
              <a:buChar char="•"/>
            </a:pPr>
            <a:r>
              <a:rPr lang="en-US" sz="2800" dirty="0" smtClean="0">
                <a:solidFill>
                  <a:srgbClr val="002060"/>
                </a:solidFill>
              </a:rPr>
              <a:t>The maximum independence possible </a:t>
            </a:r>
            <a:r>
              <a:rPr lang="en-US" sz="2800" b="1" dirty="0" smtClean="0">
                <a:solidFill>
                  <a:srgbClr val="002060"/>
                </a:solidFill>
              </a:rPr>
              <a:t>with</a:t>
            </a:r>
            <a:r>
              <a:rPr lang="en-US" sz="2800" dirty="0" smtClean="0">
                <a:solidFill>
                  <a:srgbClr val="002060"/>
                </a:solidFill>
              </a:rPr>
              <a:t> a desired realistic mobility</a:t>
            </a:r>
          </a:p>
          <a:p>
            <a:pPr marL="457200" indent="-457200">
              <a:lnSpc>
                <a:spcPct val="150000"/>
              </a:lnSpc>
              <a:buFont typeface="Arial" panose="020B0604020202020204" pitchFamily="34" charset="0"/>
              <a:buChar char="•"/>
            </a:pPr>
            <a:r>
              <a:rPr lang="en-US" sz="2800" dirty="0" smtClean="0">
                <a:solidFill>
                  <a:srgbClr val="002060"/>
                </a:solidFill>
              </a:rPr>
              <a:t>The maximum independence possible </a:t>
            </a:r>
            <a:r>
              <a:rPr lang="en-US" sz="2800" b="1" dirty="0" smtClean="0">
                <a:solidFill>
                  <a:srgbClr val="002060"/>
                </a:solidFill>
              </a:rPr>
              <a:t>with</a:t>
            </a:r>
            <a:r>
              <a:rPr lang="en-US" sz="2800" dirty="0" smtClean="0">
                <a:solidFill>
                  <a:srgbClr val="002060"/>
                </a:solidFill>
              </a:rPr>
              <a:t> safe and comfortable bladder management</a:t>
            </a:r>
            <a:endParaRPr lang="en-US" sz="2800" dirty="0">
              <a:solidFill>
                <a:srgbClr val="002060"/>
              </a:solidFill>
            </a:endParaRPr>
          </a:p>
        </p:txBody>
      </p:sp>
      <p:pic>
        <p:nvPicPr>
          <p:cNvPr id="7" name="Picture 2"/>
          <p:cNvPicPr/>
          <p:nvPr/>
        </p:nvPicPr>
        <p:blipFill rotWithShape="1">
          <a:blip r:embed="rId3"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8" name="Picture 2" descr="\\lvnt15\home$\HelpDesk\תבניות\Gold%20Seal%20JCIAccred-HiResolu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82394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4849062C-8AF9-42EE-AECF-ED5425EF6352}"/>
              </a:ext>
            </a:extLst>
          </p:cNvPr>
          <p:cNvSpPr txBox="1"/>
          <p:nvPr/>
        </p:nvSpPr>
        <p:spPr>
          <a:xfrm>
            <a:off x="745724" y="502037"/>
            <a:ext cx="11088210" cy="1318181"/>
          </a:xfrm>
          <a:prstGeom prst="rect">
            <a:avLst/>
          </a:prstGeom>
          <a:noFill/>
        </p:spPr>
        <p:txBody>
          <a:bodyPr wrap="square" rtlCol="0">
            <a:spAutoFit/>
          </a:bodyPr>
          <a:lstStyle/>
          <a:p>
            <a:pPr>
              <a:lnSpc>
                <a:spcPct val="150000"/>
              </a:lnSpc>
            </a:pPr>
            <a:r>
              <a:rPr lang="en-US" sz="2800" b="1" dirty="0" smtClean="0">
                <a:solidFill>
                  <a:srgbClr val="002060"/>
                </a:solidFill>
              </a:rPr>
              <a:t>Including maximum tasks </a:t>
            </a:r>
            <a:r>
              <a:rPr lang="en-US" sz="2800" b="1" dirty="0">
                <a:solidFill>
                  <a:srgbClr val="002060"/>
                </a:solidFill>
              </a:rPr>
              <a:t>and </a:t>
            </a:r>
            <a:r>
              <a:rPr lang="en-US" sz="2800" b="1" dirty="0" smtClean="0">
                <a:solidFill>
                  <a:srgbClr val="002060"/>
                </a:solidFill>
              </a:rPr>
              <a:t>task versions </a:t>
            </a:r>
            <a:r>
              <a:rPr lang="en-US" sz="2800" b="1" dirty="0">
                <a:solidFill>
                  <a:srgbClr val="002060"/>
                </a:solidFill>
              </a:rPr>
              <a:t>of value for </a:t>
            </a:r>
            <a:r>
              <a:rPr lang="en-US" sz="2800" b="1" dirty="0" smtClean="0">
                <a:solidFill>
                  <a:srgbClr val="002060"/>
                </a:solidFill>
              </a:rPr>
              <a:t>the</a:t>
            </a:r>
          </a:p>
          <a:p>
            <a:pPr>
              <a:lnSpc>
                <a:spcPct val="150000"/>
              </a:lnSpc>
            </a:pPr>
            <a:r>
              <a:rPr lang="en-US" sz="2800" b="1" dirty="0" smtClean="0">
                <a:solidFill>
                  <a:srgbClr val="002060"/>
                </a:solidFill>
              </a:rPr>
              <a:t> patient in the functional assessment </a:t>
            </a:r>
            <a:r>
              <a:rPr lang="en-US" sz="2000" b="1" dirty="0" smtClean="0">
                <a:solidFill>
                  <a:srgbClr val="002060"/>
                </a:solidFill>
              </a:rPr>
              <a:t>(for the </a:t>
            </a:r>
            <a:r>
              <a:rPr lang="en-US" sz="2000" b="1" dirty="0">
                <a:solidFill>
                  <a:srgbClr val="002060"/>
                </a:solidFill>
              </a:rPr>
              <a:t>patient’s benefit</a:t>
            </a:r>
            <a:r>
              <a:rPr lang="en-US" sz="2000" b="1" dirty="0" smtClean="0">
                <a:solidFill>
                  <a:srgbClr val="002060"/>
                </a:solidFill>
              </a:rPr>
              <a:t>)</a:t>
            </a:r>
            <a:endParaRPr lang="en-US" sz="2800" b="1" dirty="0"/>
          </a:p>
        </p:txBody>
      </p:sp>
      <p:sp>
        <p:nvSpPr>
          <p:cNvPr id="2" name="מלבן 1"/>
          <p:cNvSpPr/>
          <p:nvPr/>
        </p:nvSpPr>
        <p:spPr>
          <a:xfrm>
            <a:off x="745724" y="2093695"/>
            <a:ext cx="11088210" cy="3970318"/>
          </a:xfrm>
          <a:prstGeom prst="rect">
            <a:avLst/>
          </a:prstGeom>
        </p:spPr>
        <p:txBody>
          <a:bodyPr wrap="square">
            <a:spAutoFit/>
          </a:bodyPr>
          <a:lstStyle/>
          <a:p>
            <a:pPr>
              <a:lnSpc>
                <a:spcPct val="150000"/>
              </a:lnSpc>
            </a:pPr>
            <a:r>
              <a:rPr lang="en-US" sz="2800" dirty="0">
                <a:solidFill>
                  <a:srgbClr val="002060"/>
                </a:solidFill>
              </a:rPr>
              <a:t>To improve </a:t>
            </a:r>
            <a:r>
              <a:rPr lang="en-US" sz="2800" dirty="0" smtClean="0">
                <a:solidFill>
                  <a:srgbClr val="002060"/>
                </a:solidFill>
              </a:rPr>
              <a:t>the </a:t>
            </a:r>
            <a:r>
              <a:rPr lang="en-US" sz="2800" dirty="0">
                <a:solidFill>
                  <a:srgbClr val="002060"/>
                </a:solidFill>
              </a:rPr>
              <a:t>current performance of a certain task, we </a:t>
            </a:r>
            <a:r>
              <a:rPr lang="en-US" sz="2800" dirty="0" smtClean="0">
                <a:solidFill>
                  <a:srgbClr val="002060"/>
                </a:solidFill>
              </a:rPr>
              <a:t>must assess </a:t>
            </a:r>
            <a:r>
              <a:rPr lang="en-US" sz="2800" dirty="0">
                <a:solidFill>
                  <a:srgbClr val="002060"/>
                </a:solidFill>
              </a:rPr>
              <a:t>the </a:t>
            </a:r>
            <a:r>
              <a:rPr lang="en-US" sz="2800" dirty="0" smtClean="0">
                <a:solidFill>
                  <a:srgbClr val="002060"/>
                </a:solidFill>
              </a:rPr>
              <a:t>performance </a:t>
            </a:r>
            <a:r>
              <a:rPr lang="en-US" sz="2800" dirty="0">
                <a:solidFill>
                  <a:srgbClr val="002060"/>
                </a:solidFill>
              </a:rPr>
              <a:t>and close the gap between it and </a:t>
            </a:r>
            <a:r>
              <a:rPr lang="en-US" sz="2800" dirty="0" smtClean="0">
                <a:solidFill>
                  <a:srgbClr val="002060"/>
                </a:solidFill>
              </a:rPr>
              <a:t>the </a:t>
            </a:r>
            <a:r>
              <a:rPr lang="en-US" sz="2800" dirty="0">
                <a:solidFill>
                  <a:srgbClr val="002060"/>
                </a:solidFill>
              </a:rPr>
              <a:t>functional potential of that task. To improve the </a:t>
            </a:r>
            <a:r>
              <a:rPr lang="en-US" sz="2800" dirty="0" smtClean="0">
                <a:solidFill>
                  <a:srgbClr val="002060"/>
                </a:solidFill>
              </a:rPr>
              <a:t>performance </a:t>
            </a:r>
            <a:r>
              <a:rPr lang="en-US" sz="2800" dirty="0">
                <a:solidFill>
                  <a:srgbClr val="002060"/>
                </a:solidFill>
              </a:rPr>
              <a:t>of </a:t>
            </a:r>
            <a:r>
              <a:rPr lang="en-US" sz="2800" dirty="0" smtClean="0">
                <a:solidFill>
                  <a:srgbClr val="002060"/>
                </a:solidFill>
              </a:rPr>
              <a:t>task versions </a:t>
            </a:r>
            <a:r>
              <a:rPr lang="en-US" sz="2800" dirty="0">
                <a:solidFill>
                  <a:srgbClr val="002060"/>
                </a:solidFill>
              </a:rPr>
              <a:t>with maximum patient benefit, therefore, we must include them in the functional assessment, and </a:t>
            </a:r>
            <a:r>
              <a:rPr lang="en-US" sz="2800" dirty="0" smtClean="0">
                <a:solidFill>
                  <a:srgbClr val="002060"/>
                </a:solidFill>
              </a:rPr>
              <a:t>not be content </a:t>
            </a:r>
            <a:r>
              <a:rPr lang="en-US" sz="2800" dirty="0">
                <a:solidFill>
                  <a:srgbClr val="002060"/>
                </a:solidFill>
              </a:rPr>
              <a:t>with assessment of other tasks that may require similar abilities.</a:t>
            </a:r>
          </a:p>
        </p:txBody>
      </p:sp>
      <p:pic>
        <p:nvPicPr>
          <p:cNvPr id="7" name="Picture 2"/>
          <p:cNvPicPr/>
          <p:nvPr/>
        </p:nvPicPr>
        <p:blipFill rotWithShape="1">
          <a:blip r:embed="rId3"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8" name="Picture 2" descr="\\lvnt15\home$\HelpDesk\תבניות\Gold%20Seal%20JCIAccred-HiResolu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07851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4849062C-8AF9-42EE-AECF-ED5425EF6352}"/>
              </a:ext>
            </a:extLst>
          </p:cNvPr>
          <p:cNvSpPr txBox="1"/>
          <p:nvPr/>
        </p:nvSpPr>
        <p:spPr>
          <a:xfrm>
            <a:off x="745724" y="453415"/>
            <a:ext cx="11088210" cy="1318181"/>
          </a:xfrm>
          <a:prstGeom prst="rect">
            <a:avLst/>
          </a:prstGeom>
          <a:noFill/>
        </p:spPr>
        <p:txBody>
          <a:bodyPr wrap="square" rtlCol="0">
            <a:spAutoFit/>
          </a:bodyPr>
          <a:lstStyle/>
          <a:p>
            <a:pPr>
              <a:lnSpc>
                <a:spcPct val="150000"/>
              </a:lnSpc>
            </a:pPr>
            <a:r>
              <a:rPr lang="en-US" sz="2800" dirty="0" smtClean="0">
                <a:solidFill>
                  <a:srgbClr val="002060"/>
                </a:solidFill>
              </a:rPr>
              <a:t>Examples of task versions that  </a:t>
            </a:r>
            <a:r>
              <a:rPr lang="en-US" sz="2800" dirty="0">
                <a:solidFill>
                  <a:srgbClr val="002060"/>
                </a:solidFill>
              </a:rPr>
              <a:t>should be </a:t>
            </a:r>
            <a:r>
              <a:rPr lang="en-US" sz="2800" dirty="0" smtClean="0">
                <a:solidFill>
                  <a:srgbClr val="002060"/>
                </a:solidFill>
              </a:rPr>
              <a:t>included, but are</a:t>
            </a:r>
          </a:p>
          <a:p>
            <a:pPr>
              <a:lnSpc>
                <a:spcPct val="150000"/>
              </a:lnSpc>
            </a:pPr>
            <a:r>
              <a:rPr lang="en-US" sz="2800" dirty="0" smtClean="0">
                <a:solidFill>
                  <a:srgbClr val="002060"/>
                </a:solidFill>
              </a:rPr>
              <a:t> frequently missing </a:t>
            </a:r>
            <a:r>
              <a:rPr lang="en-US" sz="2800" dirty="0">
                <a:solidFill>
                  <a:srgbClr val="002060"/>
                </a:solidFill>
              </a:rPr>
              <a:t>from functional </a:t>
            </a:r>
            <a:r>
              <a:rPr lang="en-US" sz="2800" dirty="0" smtClean="0">
                <a:solidFill>
                  <a:srgbClr val="002060"/>
                </a:solidFill>
              </a:rPr>
              <a:t>assessments:</a:t>
            </a:r>
            <a:endParaRPr lang="en-US" sz="2800" dirty="0">
              <a:solidFill>
                <a:srgbClr val="002060"/>
              </a:solidFill>
            </a:endParaRPr>
          </a:p>
        </p:txBody>
      </p:sp>
      <p:sp>
        <p:nvSpPr>
          <p:cNvPr id="2" name="מלבן 1"/>
          <p:cNvSpPr/>
          <p:nvPr/>
        </p:nvSpPr>
        <p:spPr>
          <a:xfrm>
            <a:off x="745724" y="1849063"/>
            <a:ext cx="11249608" cy="3323987"/>
          </a:xfrm>
          <a:prstGeom prst="rect">
            <a:avLst/>
          </a:prstGeom>
        </p:spPr>
        <p:txBody>
          <a:bodyPr wrap="square">
            <a:spAutoFit/>
          </a:bodyPr>
          <a:lstStyle/>
          <a:p>
            <a:pPr marL="457200" indent="-457200">
              <a:lnSpc>
                <a:spcPct val="150000"/>
              </a:lnSpc>
              <a:buFont typeface="Arial" panose="020B0604020202020204" pitchFamily="34" charset="0"/>
              <a:buChar char="•"/>
            </a:pPr>
            <a:r>
              <a:rPr lang="en-US" sz="2800" dirty="0">
                <a:solidFill>
                  <a:srgbClr val="002060"/>
                </a:solidFill>
              </a:rPr>
              <a:t>Management of respiration, for patients who have respiratory difficulty</a:t>
            </a:r>
          </a:p>
          <a:p>
            <a:pPr marL="457200" indent="-457200">
              <a:lnSpc>
                <a:spcPct val="150000"/>
              </a:lnSpc>
              <a:buFont typeface="Arial" panose="020B0604020202020204" pitchFamily="34" charset="0"/>
              <a:buChar char="•"/>
            </a:pPr>
            <a:r>
              <a:rPr lang="en-US" sz="2800" dirty="0">
                <a:solidFill>
                  <a:srgbClr val="002060"/>
                </a:solidFill>
              </a:rPr>
              <a:t>Patient activity  to prevent pressure sores</a:t>
            </a:r>
          </a:p>
          <a:p>
            <a:pPr marL="457200" indent="-457200">
              <a:lnSpc>
                <a:spcPct val="150000"/>
              </a:lnSpc>
              <a:buFont typeface="Arial" panose="020B0604020202020204" pitchFamily="34" charset="0"/>
              <a:buChar char="•"/>
            </a:pPr>
            <a:r>
              <a:rPr lang="en-US" sz="2800" dirty="0">
                <a:solidFill>
                  <a:srgbClr val="002060"/>
                </a:solidFill>
              </a:rPr>
              <a:t>Car-wheelchair and </a:t>
            </a:r>
            <a:r>
              <a:rPr lang="en-US" sz="2800" dirty="0" smtClean="0">
                <a:solidFill>
                  <a:srgbClr val="002060"/>
                </a:solidFill>
              </a:rPr>
              <a:t>ground-wheelchair transfers</a:t>
            </a:r>
            <a:endParaRPr lang="en-US" sz="2800" dirty="0">
              <a:solidFill>
                <a:srgbClr val="002060"/>
              </a:solidFill>
            </a:endParaRPr>
          </a:p>
          <a:p>
            <a:pPr marL="457200" indent="-457200">
              <a:lnSpc>
                <a:spcPct val="150000"/>
              </a:lnSpc>
              <a:buFont typeface="Arial" panose="020B0604020202020204" pitchFamily="34" charset="0"/>
              <a:buChar char="•"/>
            </a:pPr>
            <a:r>
              <a:rPr lang="en-US" sz="2800" dirty="0">
                <a:solidFill>
                  <a:srgbClr val="002060"/>
                </a:solidFill>
              </a:rPr>
              <a:t>Management that enables sufficient bladder filling and emptying</a:t>
            </a:r>
          </a:p>
          <a:p>
            <a:pPr marL="457200" indent="-457200">
              <a:lnSpc>
                <a:spcPct val="150000"/>
              </a:lnSpc>
              <a:buFont typeface="Arial" panose="020B0604020202020204" pitchFamily="34" charset="0"/>
              <a:buChar char="•"/>
            </a:pPr>
            <a:r>
              <a:rPr lang="en-US" sz="2800" dirty="0">
                <a:solidFill>
                  <a:srgbClr val="002060"/>
                </a:solidFill>
              </a:rPr>
              <a:t>Outdoor mobility </a:t>
            </a:r>
          </a:p>
        </p:txBody>
      </p:sp>
      <p:sp>
        <p:nvSpPr>
          <p:cNvPr id="3" name="מלבן 2"/>
          <p:cNvSpPr/>
          <p:nvPr/>
        </p:nvSpPr>
        <p:spPr>
          <a:xfrm>
            <a:off x="745724" y="5163572"/>
            <a:ext cx="11389567" cy="671851"/>
          </a:xfrm>
          <a:prstGeom prst="rect">
            <a:avLst/>
          </a:prstGeom>
        </p:spPr>
        <p:txBody>
          <a:bodyPr wrap="square">
            <a:spAutoFit/>
          </a:bodyPr>
          <a:lstStyle/>
          <a:p>
            <a:pPr>
              <a:lnSpc>
                <a:spcPct val="150000"/>
              </a:lnSpc>
            </a:pPr>
            <a:r>
              <a:rPr lang="en-US" sz="2800" dirty="0" smtClean="0">
                <a:solidFill>
                  <a:srgbClr val="002060"/>
                </a:solidFill>
              </a:rPr>
              <a:t>Assessing </a:t>
            </a:r>
            <a:r>
              <a:rPr lang="en-US" sz="2800" dirty="0">
                <a:solidFill>
                  <a:srgbClr val="002060"/>
                </a:solidFill>
              </a:rPr>
              <a:t>such </a:t>
            </a:r>
            <a:r>
              <a:rPr lang="en-US" sz="2800" dirty="0" smtClean="0">
                <a:solidFill>
                  <a:srgbClr val="002060"/>
                </a:solidFill>
              </a:rPr>
              <a:t>tasks can improve functioning that benefits patients</a:t>
            </a:r>
            <a:endParaRPr lang="en-US" sz="2800" dirty="0">
              <a:solidFill>
                <a:srgbClr val="002060"/>
              </a:solidFill>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7525" y="2478586"/>
            <a:ext cx="2692709" cy="1507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p:nvPr/>
        </p:nvPicPr>
        <p:blipFill rotWithShape="1">
          <a:blip r:embed="rId4"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9" name="Picture 2" descr="\\lvnt15\home$\HelpDesk\תבניות\Gold%20Seal%20JCIAccred-HiResoluti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07851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4849062C-8AF9-42EE-AECF-ED5425EF6352}"/>
              </a:ext>
            </a:extLst>
          </p:cNvPr>
          <p:cNvSpPr txBox="1"/>
          <p:nvPr/>
        </p:nvSpPr>
        <p:spPr>
          <a:xfrm>
            <a:off x="551894" y="416092"/>
            <a:ext cx="11088210" cy="1152623"/>
          </a:xfrm>
          <a:prstGeom prst="rect">
            <a:avLst/>
          </a:prstGeom>
          <a:noFill/>
        </p:spPr>
        <p:txBody>
          <a:bodyPr wrap="square" rtlCol="0">
            <a:spAutoFit/>
          </a:bodyPr>
          <a:lstStyle/>
          <a:p>
            <a:pPr>
              <a:lnSpc>
                <a:spcPct val="150000"/>
              </a:lnSpc>
            </a:pPr>
            <a:r>
              <a:rPr lang="en-US" sz="2800" b="1" dirty="0" smtClean="0">
                <a:solidFill>
                  <a:srgbClr val="002060"/>
                </a:solidFill>
              </a:rPr>
              <a:t>Assigning measurable weights to the </a:t>
            </a:r>
            <a:r>
              <a:rPr lang="en-US" sz="2800" b="1" dirty="0">
                <a:solidFill>
                  <a:srgbClr val="002060"/>
                </a:solidFill>
              </a:rPr>
              <a:t>tasks </a:t>
            </a:r>
            <a:endParaRPr lang="en-US" sz="2800" b="1" dirty="0" smtClean="0">
              <a:solidFill>
                <a:srgbClr val="002060"/>
              </a:solidFill>
            </a:endParaRPr>
          </a:p>
          <a:p>
            <a:pPr>
              <a:lnSpc>
                <a:spcPct val="150000"/>
              </a:lnSpc>
            </a:pPr>
            <a:r>
              <a:rPr lang="en-US" sz="2000" b="1" dirty="0" smtClean="0">
                <a:solidFill>
                  <a:srgbClr val="002060"/>
                </a:solidFill>
              </a:rPr>
              <a:t>(for the </a:t>
            </a:r>
            <a:r>
              <a:rPr lang="en-US" sz="2000" b="1" dirty="0">
                <a:solidFill>
                  <a:srgbClr val="002060"/>
                </a:solidFill>
              </a:rPr>
              <a:t>patient’s benefit</a:t>
            </a:r>
            <a:r>
              <a:rPr lang="en-US" sz="2000" b="1" dirty="0" smtClean="0">
                <a:solidFill>
                  <a:srgbClr val="002060"/>
                </a:solidFill>
              </a:rPr>
              <a:t>)</a:t>
            </a:r>
            <a:endParaRPr lang="en-US" sz="2800" dirty="0">
              <a:solidFill>
                <a:srgbClr val="002060"/>
              </a:solidFill>
            </a:endParaRPr>
          </a:p>
        </p:txBody>
      </p:sp>
      <p:sp>
        <p:nvSpPr>
          <p:cNvPr id="2" name="מלבן 1"/>
          <p:cNvSpPr/>
          <p:nvPr/>
        </p:nvSpPr>
        <p:spPr>
          <a:xfrm>
            <a:off x="636029" y="3910079"/>
            <a:ext cx="11088210" cy="1964512"/>
          </a:xfrm>
          <a:prstGeom prst="rect">
            <a:avLst/>
          </a:prstGeom>
        </p:spPr>
        <p:txBody>
          <a:bodyPr wrap="square">
            <a:spAutoFit/>
          </a:bodyPr>
          <a:lstStyle/>
          <a:p>
            <a:pPr>
              <a:lnSpc>
                <a:spcPct val="150000"/>
              </a:lnSpc>
            </a:pPr>
            <a:r>
              <a:rPr lang="en-US" sz="2800" dirty="0">
                <a:solidFill>
                  <a:srgbClr val="002060"/>
                </a:solidFill>
              </a:rPr>
              <a:t>The weights of </a:t>
            </a:r>
            <a:r>
              <a:rPr lang="en-US" sz="2800" dirty="0" smtClean="0">
                <a:solidFill>
                  <a:srgbClr val="002060"/>
                </a:solidFill>
              </a:rPr>
              <a:t>tasks </a:t>
            </a:r>
            <a:r>
              <a:rPr lang="en-US" sz="2800" dirty="0">
                <a:solidFill>
                  <a:srgbClr val="002060"/>
                </a:solidFill>
              </a:rPr>
              <a:t>may </a:t>
            </a:r>
            <a:r>
              <a:rPr lang="en-US" sz="2800" dirty="0" smtClean="0">
                <a:solidFill>
                  <a:srgbClr val="002060"/>
                </a:solidFill>
              </a:rPr>
              <a:t>vary for different types </a:t>
            </a:r>
            <a:r>
              <a:rPr lang="en-US" sz="2800" dirty="0">
                <a:solidFill>
                  <a:srgbClr val="002060"/>
                </a:solidFill>
              </a:rPr>
              <a:t>of impairment. Sphincter management should probably </a:t>
            </a:r>
            <a:r>
              <a:rPr lang="en-US" sz="2800" dirty="0" smtClean="0">
                <a:solidFill>
                  <a:srgbClr val="002060"/>
                </a:solidFill>
              </a:rPr>
              <a:t>be assigned a relatively high </a:t>
            </a:r>
            <a:r>
              <a:rPr lang="en-US" sz="2800" dirty="0">
                <a:solidFill>
                  <a:srgbClr val="002060"/>
                </a:solidFill>
              </a:rPr>
              <a:t>weight </a:t>
            </a:r>
            <a:r>
              <a:rPr lang="en-US" sz="2800" dirty="0" smtClean="0">
                <a:solidFill>
                  <a:srgbClr val="002060"/>
                </a:solidFill>
              </a:rPr>
              <a:t>for SCI patients, </a:t>
            </a:r>
            <a:r>
              <a:rPr lang="en-US" sz="2800" dirty="0">
                <a:solidFill>
                  <a:srgbClr val="002060"/>
                </a:solidFill>
              </a:rPr>
              <a:t>and </a:t>
            </a:r>
            <a:r>
              <a:rPr lang="en-US" sz="2800" dirty="0" smtClean="0">
                <a:solidFill>
                  <a:srgbClr val="002060"/>
                </a:solidFill>
              </a:rPr>
              <a:t>problem solving for patients </a:t>
            </a:r>
            <a:r>
              <a:rPr lang="en-US" sz="2800" dirty="0">
                <a:solidFill>
                  <a:srgbClr val="002060"/>
                </a:solidFill>
              </a:rPr>
              <a:t>with brain lesions. </a:t>
            </a:r>
          </a:p>
        </p:txBody>
      </p:sp>
      <p:sp>
        <p:nvSpPr>
          <p:cNvPr id="3" name="מלבן 2"/>
          <p:cNvSpPr/>
          <p:nvPr/>
        </p:nvSpPr>
        <p:spPr>
          <a:xfrm>
            <a:off x="636029" y="1798746"/>
            <a:ext cx="11256478" cy="1961755"/>
          </a:xfrm>
          <a:prstGeom prst="rect">
            <a:avLst/>
          </a:prstGeom>
        </p:spPr>
        <p:txBody>
          <a:bodyPr wrap="square">
            <a:spAutoFit/>
          </a:bodyPr>
          <a:lstStyle/>
          <a:p>
            <a:pPr>
              <a:lnSpc>
                <a:spcPct val="150000"/>
              </a:lnSpc>
            </a:pPr>
            <a:r>
              <a:rPr lang="en-US" sz="2800" dirty="0">
                <a:solidFill>
                  <a:srgbClr val="002060"/>
                </a:solidFill>
              </a:rPr>
              <a:t>To allow ranking </a:t>
            </a:r>
            <a:r>
              <a:rPr lang="en-US" sz="2800" dirty="0" smtClean="0">
                <a:solidFill>
                  <a:srgbClr val="002060"/>
                </a:solidFill>
              </a:rPr>
              <a:t>the value of each task, </a:t>
            </a:r>
            <a:r>
              <a:rPr lang="en-US" sz="2800" dirty="0">
                <a:solidFill>
                  <a:srgbClr val="002060"/>
                </a:solidFill>
              </a:rPr>
              <a:t>and </a:t>
            </a:r>
            <a:r>
              <a:rPr lang="en-US" sz="2800" dirty="0" smtClean="0">
                <a:solidFill>
                  <a:srgbClr val="002060"/>
                </a:solidFill>
              </a:rPr>
              <a:t>direct </a:t>
            </a:r>
            <a:r>
              <a:rPr lang="en-US" sz="2800" dirty="0">
                <a:solidFill>
                  <a:srgbClr val="002060"/>
                </a:solidFill>
              </a:rPr>
              <a:t>training </a:t>
            </a:r>
            <a:r>
              <a:rPr lang="en-US" sz="2800" dirty="0" smtClean="0">
                <a:solidFill>
                  <a:srgbClr val="002060"/>
                </a:solidFill>
              </a:rPr>
              <a:t>aimed at tasks that have greater </a:t>
            </a:r>
            <a:r>
              <a:rPr lang="en-US" sz="2800" dirty="0">
                <a:solidFill>
                  <a:srgbClr val="002060"/>
                </a:solidFill>
              </a:rPr>
              <a:t>value or greater potential for improvement, we must assign measurable weights </a:t>
            </a:r>
            <a:r>
              <a:rPr lang="en-US" sz="2800" dirty="0" smtClean="0">
                <a:solidFill>
                  <a:srgbClr val="002060"/>
                </a:solidFill>
              </a:rPr>
              <a:t>to each task. </a:t>
            </a:r>
            <a:endParaRPr lang="he-IL" sz="2800" dirty="0"/>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156" b="11887"/>
          <a:stretch/>
        </p:blipFill>
        <p:spPr bwMode="auto">
          <a:xfrm>
            <a:off x="7402722" y="758926"/>
            <a:ext cx="2059927" cy="1039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p:nvPr/>
        </p:nvPicPr>
        <p:blipFill rotWithShape="1">
          <a:blip r:embed="rId4"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9" name="Picture 2" descr="\\lvnt15\home$\HelpDesk\תבניות\Gold%20Seal%20JCIAccred-HiResoluti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07851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2"/>
          <a:stretch>
            <a:fillRect/>
          </a:stretch>
        </p:blipFill>
        <p:spPr>
          <a:xfrm>
            <a:off x="-1" y="93306"/>
            <a:ext cx="12192000" cy="6858000"/>
          </a:xfrm>
          <a:prstGeom prst="rect">
            <a:avLst/>
          </a:prstGeom>
        </p:spPr>
      </p:pic>
      <p:sp>
        <p:nvSpPr>
          <p:cNvPr id="6" name="TextBox 5">
            <a:extLst>
              <a:ext uri="{FF2B5EF4-FFF2-40B4-BE49-F238E27FC236}">
                <a16:creationId xmlns:a16="http://schemas.microsoft.com/office/drawing/2014/main" xmlns="" id="{4849062C-8AF9-42EE-AECF-ED5425EF6352}"/>
              </a:ext>
            </a:extLst>
          </p:cNvPr>
          <p:cNvSpPr txBox="1"/>
          <p:nvPr/>
        </p:nvSpPr>
        <p:spPr>
          <a:xfrm>
            <a:off x="745724" y="425483"/>
            <a:ext cx="11088210" cy="1318181"/>
          </a:xfrm>
          <a:prstGeom prst="rect">
            <a:avLst/>
          </a:prstGeom>
          <a:noFill/>
        </p:spPr>
        <p:txBody>
          <a:bodyPr wrap="square" rtlCol="0">
            <a:spAutoFit/>
          </a:bodyPr>
          <a:lstStyle/>
          <a:p>
            <a:pPr>
              <a:lnSpc>
                <a:spcPct val="150000"/>
              </a:lnSpc>
            </a:pPr>
            <a:r>
              <a:rPr lang="en-US" sz="2800" dirty="0" smtClean="0">
                <a:solidFill>
                  <a:srgbClr val="002060"/>
                </a:solidFill>
              </a:rPr>
              <a:t>Criteria that define functioning that is more beneficial for </a:t>
            </a:r>
            <a:br>
              <a:rPr lang="en-US" sz="2800" dirty="0" smtClean="0">
                <a:solidFill>
                  <a:srgbClr val="002060"/>
                </a:solidFill>
              </a:rPr>
            </a:br>
            <a:r>
              <a:rPr lang="en-US" sz="2800" dirty="0" smtClean="0">
                <a:solidFill>
                  <a:srgbClr val="002060"/>
                </a:solidFill>
              </a:rPr>
              <a:t>the patient should be weighted higher.</a:t>
            </a:r>
          </a:p>
        </p:txBody>
      </p:sp>
      <p:sp>
        <p:nvSpPr>
          <p:cNvPr id="3" name="מלבן 2"/>
          <p:cNvSpPr/>
          <p:nvPr/>
        </p:nvSpPr>
        <p:spPr>
          <a:xfrm>
            <a:off x="665220" y="2018259"/>
            <a:ext cx="11010847" cy="3970318"/>
          </a:xfrm>
          <a:prstGeom prst="rect">
            <a:avLst/>
          </a:prstGeom>
        </p:spPr>
        <p:txBody>
          <a:bodyPr wrap="square">
            <a:spAutoFit/>
          </a:bodyPr>
          <a:lstStyle/>
          <a:p>
            <a:pPr>
              <a:lnSpc>
                <a:spcPct val="150000"/>
              </a:lnSpc>
            </a:pPr>
            <a:r>
              <a:rPr lang="en-US" sz="2800" dirty="0">
                <a:solidFill>
                  <a:srgbClr val="002060"/>
                </a:solidFill>
              </a:rPr>
              <a:t>For example:</a:t>
            </a:r>
          </a:p>
          <a:p>
            <a:pPr marL="457200" indent="-457200">
              <a:lnSpc>
                <a:spcPct val="150000"/>
              </a:lnSpc>
              <a:buFont typeface="Arial" panose="020B0604020202020204" pitchFamily="34" charset="0"/>
              <a:buChar char="•"/>
            </a:pPr>
            <a:r>
              <a:rPr lang="en-US" sz="2800" dirty="0">
                <a:solidFill>
                  <a:srgbClr val="002060"/>
                </a:solidFill>
              </a:rPr>
              <a:t>Independent mobility should be weighted and scored </a:t>
            </a:r>
            <a:r>
              <a:rPr lang="en-US" sz="2800" dirty="0" smtClean="0">
                <a:solidFill>
                  <a:srgbClr val="002060"/>
                </a:solidFill>
              </a:rPr>
              <a:t>higher, </a:t>
            </a:r>
            <a:r>
              <a:rPr lang="en-US" sz="2800" dirty="0">
                <a:solidFill>
                  <a:srgbClr val="002060"/>
                </a:solidFill>
              </a:rPr>
              <a:t>when the patient is walking with crutches for a certain distance, </a:t>
            </a:r>
            <a:r>
              <a:rPr lang="en-US" sz="2800" dirty="0" smtClean="0">
                <a:solidFill>
                  <a:srgbClr val="002060"/>
                </a:solidFill>
              </a:rPr>
              <a:t>than using a </a:t>
            </a:r>
            <a:r>
              <a:rPr lang="en-US" sz="2800" dirty="0">
                <a:solidFill>
                  <a:srgbClr val="002060"/>
                </a:solidFill>
              </a:rPr>
              <a:t>wheelchair for the same distance. </a:t>
            </a:r>
          </a:p>
          <a:p>
            <a:pPr marL="457200" indent="-457200">
              <a:lnSpc>
                <a:spcPct val="150000"/>
              </a:lnSpc>
              <a:buFont typeface="Arial" panose="020B0604020202020204" pitchFamily="34" charset="0"/>
              <a:buChar char="•"/>
            </a:pPr>
            <a:r>
              <a:rPr lang="en-US" sz="2800" dirty="0">
                <a:solidFill>
                  <a:srgbClr val="002060"/>
                </a:solidFill>
              </a:rPr>
              <a:t>Independence in bladder management should be weighted and scored </a:t>
            </a:r>
            <a:r>
              <a:rPr lang="en-US" sz="2800" dirty="0" smtClean="0">
                <a:solidFill>
                  <a:srgbClr val="002060"/>
                </a:solidFill>
              </a:rPr>
              <a:t>higher </a:t>
            </a:r>
            <a:r>
              <a:rPr lang="en-US" sz="2800" dirty="0">
                <a:solidFill>
                  <a:srgbClr val="002060"/>
                </a:solidFill>
              </a:rPr>
              <a:t>when filling volume is </a:t>
            </a:r>
            <a:r>
              <a:rPr lang="en-US" sz="2800" dirty="0" smtClean="0">
                <a:solidFill>
                  <a:srgbClr val="002060"/>
                </a:solidFill>
              </a:rPr>
              <a:t>high </a:t>
            </a:r>
            <a:r>
              <a:rPr lang="en-US" sz="2800" dirty="0">
                <a:solidFill>
                  <a:srgbClr val="002060"/>
                </a:solidFill>
              </a:rPr>
              <a:t>and residual volume is </a:t>
            </a:r>
            <a:r>
              <a:rPr lang="en-US" sz="2800" dirty="0" smtClean="0">
                <a:solidFill>
                  <a:srgbClr val="002060"/>
                </a:solidFill>
              </a:rPr>
              <a:t>low.</a:t>
            </a:r>
            <a:endParaRPr lang="en-US" sz="2800" dirty="0">
              <a:solidFill>
                <a:srgbClr val="002060"/>
              </a:solidFill>
            </a:endParaRPr>
          </a:p>
        </p:txBody>
      </p:sp>
      <p:pic>
        <p:nvPicPr>
          <p:cNvPr id="7" name="Picture 2"/>
          <p:cNvPicPr/>
          <p:nvPr/>
        </p:nvPicPr>
        <p:blipFill rotWithShape="1">
          <a:blip r:embed="rId3" cstate="print">
            <a:extLst>
              <a:ext uri="{28A0092B-C50C-407E-A947-70E740481C1C}">
                <a14:useLocalDpi xmlns:a14="http://schemas.microsoft.com/office/drawing/2010/main" val="0"/>
              </a:ext>
            </a:extLst>
          </a:blip>
          <a:srcRect l="3168" t="8422" b="10513"/>
          <a:stretch/>
        </p:blipFill>
        <p:spPr bwMode="auto">
          <a:xfrm>
            <a:off x="6143478" y="5954553"/>
            <a:ext cx="2752164" cy="996751"/>
          </a:xfrm>
          <a:prstGeom prst="rect">
            <a:avLst/>
          </a:prstGeom>
          <a:noFill/>
          <a:ln>
            <a:noFill/>
          </a:ln>
          <a:extLst>
            <a:ext uri="{53640926-AAD7-44D8-BBD7-CCE9431645EC}">
              <a14:shadowObscured xmlns:a14="http://schemas.microsoft.com/office/drawing/2010/main"/>
            </a:ext>
          </a:extLst>
        </p:spPr>
      </p:pic>
      <p:pic>
        <p:nvPicPr>
          <p:cNvPr id="8" name="Picture 2" descr="\\lvnt15\home$\HelpDesk\תבניות\Gold%20Seal%20JCIAccred-HiResolu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21641" y="5946680"/>
            <a:ext cx="827712" cy="9967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29353" b="22498"/>
          <a:stretch/>
        </p:blipFill>
        <p:spPr bwMode="auto">
          <a:xfrm>
            <a:off x="3208600" y="5954553"/>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13999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4849062C-8AF9-42EE-AECF-ED5425EF6352}"/>
              </a:ext>
            </a:extLst>
          </p:cNvPr>
          <p:cNvSpPr txBox="1"/>
          <p:nvPr/>
        </p:nvSpPr>
        <p:spPr>
          <a:xfrm>
            <a:off x="898634" y="1172626"/>
            <a:ext cx="10841370" cy="4647426"/>
          </a:xfrm>
          <a:prstGeom prst="rect">
            <a:avLst/>
          </a:prstGeom>
          <a:noFill/>
        </p:spPr>
        <p:txBody>
          <a:bodyPr wrap="square" rtlCol="0">
            <a:spAutoFit/>
          </a:bodyPr>
          <a:lstStyle/>
          <a:p>
            <a:pPr fontAlgn="base"/>
            <a:r>
              <a:rPr lang="en-US" sz="2000" b="1" spc="-20" dirty="0">
                <a:solidFill>
                  <a:srgbClr val="002060"/>
                </a:solidFill>
              </a:rPr>
              <a:t>The </a:t>
            </a:r>
            <a:r>
              <a:rPr lang="en-US" sz="2000" b="1" spc="-20" dirty="0" smtClean="0">
                <a:solidFill>
                  <a:srgbClr val="002060"/>
                </a:solidFill>
              </a:rPr>
              <a:t>fourth change </a:t>
            </a:r>
            <a:r>
              <a:rPr lang="en-US" sz="2000" b="1" spc="-20" dirty="0">
                <a:solidFill>
                  <a:srgbClr val="002060"/>
                </a:solidFill>
              </a:rPr>
              <a:t>we propose </a:t>
            </a:r>
            <a:r>
              <a:rPr lang="en-US" sz="2000" b="1" spc="-20" dirty="0" smtClean="0">
                <a:solidFill>
                  <a:srgbClr val="002060"/>
                </a:solidFill>
              </a:rPr>
              <a:t>is:                                                                                                                          </a:t>
            </a:r>
            <a:r>
              <a:rPr lang="en-US" sz="3600" b="1" dirty="0" smtClean="0">
                <a:solidFill>
                  <a:srgbClr val="002060"/>
                </a:solidFill>
              </a:rPr>
              <a:t>Focusing training on </a:t>
            </a:r>
            <a:r>
              <a:rPr lang="en-US" sz="3600" b="1" dirty="0">
                <a:solidFill>
                  <a:srgbClr val="002060"/>
                </a:solidFill>
              </a:rPr>
              <a:t>tasks that </a:t>
            </a:r>
            <a:r>
              <a:rPr lang="en-US" sz="3600" b="1" dirty="0" smtClean="0">
                <a:solidFill>
                  <a:srgbClr val="002060"/>
                </a:solidFill>
              </a:rPr>
              <a:t>contribute </a:t>
            </a:r>
            <a:r>
              <a:rPr lang="en-US" sz="3600" b="1" dirty="0">
                <a:solidFill>
                  <a:srgbClr val="002060"/>
                </a:solidFill>
              </a:rPr>
              <a:t>primarily to </a:t>
            </a:r>
            <a:r>
              <a:rPr lang="en-US" sz="3600" b="1" dirty="0" smtClean="0">
                <a:solidFill>
                  <a:srgbClr val="002060"/>
                </a:solidFill>
              </a:rPr>
              <a:t>patients</a:t>
            </a:r>
            <a:r>
              <a:rPr lang="en-US" sz="3600" b="1" dirty="0">
                <a:solidFill>
                  <a:srgbClr val="002060"/>
                </a:solidFill>
              </a:rPr>
              <a:t>' </a:t>
            </a:r>
            <a:r>
              <a:rPr lang="en-US" sz="3600" b="1" dirty="0" smtClean="0">
                <a:solidFill>
                  <a:srgbClr val="002060"/>
                </a:solidFill>
              </a:rPr>
              <a:t>interest and desires</a:t>
            </a:r>
          </a:p>
          <a:p>
            <a:pPr fontAlgn="base"/>
            <a:endParaRPr lang="en-US" sz="3600" b="1" dirty="0" smtClean="0">
              <a:solidFill>
                <a:srgbClr val="002060"/>
              </a:solidFill>
            </a:endParaRPr>
          </a:p>
          <a:p>
            <a:pPr lvl="0" fontAlgn="base">
              <a:lnSpc>
                <a:spcPct val="150000"/>
              </a:lnSpc>
            </a:pPr>
            <a:r>
              <a:rPr lang="en-US" sz="2800" dirty="0" smtClean="0">
                <a:solidFill>
                  <a:srgbClr val="002060"/>
                </a:solidFill>
              </a:rPr>
              <a:t>To </a:t>
            </a:r>
            <a:r>
              <a:rPr lang="en-US" sz="2800" dirty="0">
                <a:solidFill>
                  <a:srgbClr val="002060"/>
                </a:solidFill>
              </a:rPr>
              <a:t>enhance patient-oriented </a:t>
            </a:r>
            <a:r>
              <a:rPr lang="en-US" sz="2800" dirty="0" smtClean="0">
                <a:solidFill>
                  <a:srgbClr val="002060"/>
                </a:solidFill>
              </a:rPr>
              <a:t>outcomes, training should focus on tasks that </a:t>
            </a:r>
            <a:r>
              <a:rPr lang="en-US" sz="2800" dirty="0">
                <a:solidFill>
                  <a:srgbClr val="002060"/>
                </a:solidFill>
              </a:rPr>
              <a:t>contribute primarily to </a:t>
            </a:r>
            <a:r>
              <a:rPr lang="en-US" sz="2800" dirty="0" smtClean="0">
                <a:solidFill>
                  <a:srgbClr val="002060"/>
                </a:solidFill>
              </a:rPr>
              <a:t>patients’ benefit, rather than on any task that reduces the burden of care.</a:t>
            </a:r>
          </a:p>
          <a:p>
            <a:pPr lvl="0" fontAlgn="base">
              <a:lnSpc>
                <a:spcPct val="150000"/>
              </a:lnSpc>
            </a:pPr>
            <a:endParaRPr lang="en-US" sz="2800" dirty="0">
              <a:solidFill>
                <a:srgbClr val="002060"/>
              </a:solidFill>
            </a:endParaRPr>
          </a:p>
        </p:txBody>
      </p:sp>
      <p:pic>
        <p:nvPicPr>
          <p:cNvPr id="7" name="Picture 2"/>
          <p:cNvPicPr/>
          <p:nvPr/>
        </p:nvPicPr>
        <p:blipFill rotWithShape="1">
          <a:blip r:embed="rId3"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8" name="Picture 2" descr="\\lvnt15\home$\HelpDesk\תבניות\Gold%20Seal%20JCIAccred-HiResolu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85229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4849062C-8AF9-42EE-AECF-ED5425EF6352}"/>
              </a:ext>
            </a:extLst>
          </p:cNvPr>
          <p:cNvSpPr txBox="1"/>
          <p:nvPr/>
        </p:nvSpPr>
        <p:spPr>
          <a:xfrm>
            <a:off x="902513" y="1286551"/>
            <a:ext cx="11067393" cy="4616648"/>
          </a:xfrm>
          <a:prstGeom prst="rect">
            <a:avLst/>
          </a:prstGeom>
          <a:noFill/>
        </p:spPr>
        <p:txBody>
          <a:bodyPr wrap="square" rtlCol="0">
            <a:spAutoFit/>
          </a:bodyPr>
          <a:lstStyle/>
          <a:p>
            <a:pPr lvl="0" fontAlgn="base">
              <a:lnSpc>
                <a:spcPct val="150000"/>
              </a:lnSpc>
            </a:pPr>
            <a:r>
              <a:rPr lang="en-US" sz="2800" dirty="0" smtClean="0">
                <a:solidFill>
                  <a:srgbClr val="002060"/>
                </a:solidFill>
              </a:rPr>
              <a:t>It may be easier, faster, and cheaper to achieve wheelchair independence, or indwelling catheter voiding, than</a:t>
            </a:r>
            <a:r>
              <a:rPr lang="en-US" sz="2800" dirty="0">
                <a:solidFill>
                  <a:srgbClr val="002060"/>
                </a:solidFill>
              </a:rPr>
              <a:t> </a:t>
            </a:r>
            <a:r>
              <a:rPr lang="en-US" sz="2800" dirty="0" smtClean="0">
                <a:solidFill>
                  <a:srgbClr val="002060"/>
                </a:solidFill>
              </a:rPr>
              <a:t>walking or voiding using</a:t>
            </a:r>
            <a:r>
              <a:rPr lang="en-US" sz="2800" dirty="0">
                <a:solidFill>
                  <a:srgbClr val="002060"/>
                </a:solidFill>
              </a:rPr>
              <a:t> intermittent </a:t>
            </a:r>
            <a:r>
              <a:rPr lang="en-US" sz="2800" dirty="0" smtClean="0">
                <a:solidFill>
                  <a:srgbClr val="002060"/>
                </a:solidFill>
              </a:rPr>
              <a:t>catheterization. </a:t>
            </a:r>
          </a:p>
          <a:p>
            <a:pPr lvl="0" fontAlgn="base">
              <a:lnSpc>
                <a:spcPct val="150000"/>
              </a:lnSpc>
            </a:pPr>
            <a:endParaRPr lang="en-US" sz="2800" dirty="0" smtClean="0">
              <a:solidFill>
                <a:srgbClr val="002060"/>
              </a:solidFill>
            </a:endParaRPr>
          </a:p>
          <a:p>
            <a:pPr lvl="0" fontAlgn="base">
              <a:lnSpc>
                <a:spcPct val="150000"/>
              </a:lnSpc>
            </a:pPr>
            <a:r>
              <a:rPr lang="en-US" sz="2800" dirty="0" smtClean="0">
                <a:solidFill>
                  <a:srgbClr val="002060"/>
                </a:solidFill>
              </a:rPr>
              <a:t>But caregivers should focus on walking and intermittent catheterization, when these are achievable and correspond with patients’ interest and desires.</a:t>
            </a:r>
            <a:endParaRPr lang="en-US" sz="2800" b="1" dirty="0">
              <a:solidFill>
                <a:srgbClr val="002060"/>
              </a:solidFill>
            </a:endParaRPr>
          </a:p>
        </p:txBody>
      </p:sp>
      <p:pic>
        <p:nvPicPr>
          <p:cNvPr id="7" name="Picture 2" descr="תוצאת תמונה עבור ‪intermittent catheterizatio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8693" y="2548434"/>
            <a:ext cx="2759371" cy="15360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p:nvPr/>
        </p:nvPicPr>
        <p:blipFill rotWithShape="1">
          <a:blip r:embed="rId5"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9" name="Picture 2" descr="\\lvnt15\home$\HelpDesk\תבניות\Gold%20Seal%20JCIAccred-HiResolutio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rotWithShape="1">
          <a:blip r:embed="rId7">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07851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2407E301-1604-4386-9A8D-56D05D3BDE5F}"/>
              </a:ext>
            </a:extLst>
          </p:cNvPr>
          <p:cNvSpPr txBox="1"/>
          <p:nvPr/>
        </p:nvSpPr>
        <p:spPr>
          <a:xfrm>
            <a:off x="745724" y="1322931"/>
            <a:ext cx="9144000" cy="646331"/>
          </a:xfrm>
          <a:prstGeom prst="rect">
            <a:avLst/>
          </a:prstGeom>
          <a:noFill/>
        </p:spPr>
        <p:txBody>
          <a:bodyPr wrap="square" rtlCol="0">
            <a:spAutoFit/>
          </a:bodyPr>
          <a:lstStyle/>
          <a:p>
            <a:r>
              <a:rPr lang="en-US" sz="3600" b="1" dirty="0" smtClean="0">
                <a:solidFill>
                  <a:srgbClr val="002060"/>
                </a:solidFill>
              </a:rPr>
              <a:t>Further expanding </a:t>
            </a:r>
            <a:r>
              <a:rPr lang="en-US" sz="3600" b="1" dirty="0">
                <a:solidFill>
                  <a:srgbClr val="002060"/>
                </a:solidFill>
              </a:rPr>
              <a:t>the horizon of medicine</a:t>
            </a:r>
          </a:p>
        </p:txBody>
      </p:sp>
      <p:sp>
        <p:nvSpPr>
          <p:cNvPr id="6" name="TextBox 5">
            <a:extLst>
              <a:ext uri="{FF2B5EF4-FFF2-40B4-BE49-F238E27FC236}">
                <a16:creationId xmlns:a16="http://schemas.microsoft.com/office/drawing/2014/main" xmlns="" id="{4849062C-8AF9-42EE-AECF-ED5425EF6352}"/>
              </a:ext>
            </a:extLst>
          </p:cNvPr>
          <p:cNvSpPr txBox="1"/>
          <p:nvPr/>
        </p:nvSpPr>
        <p:spPr>
          <a:xfrm>
            <a:off x="745724" y="2376240"/>
            <a:ext cx="11088210" cy="3323987"/>
          </a:xfrm>
          <a:prstGeom prst="rect">
            <a:avLst/>
          </a:prstGeom>
          <a:noFill/>
        </p:spPr>
        <p:txBody>
          <a:bodyPr wrap="square" rtlCol="0">
            <a:spAutoFit/>
          </a:bodyPr>
          <a:lstStyle/>
          <a:p>
            <a:pPr>
              <a:lnSpc>
                <a:spcPct val="150000"/>
              </a:lnSpc>
            </a:pPr>
            <a:r>
              <a:rPr lang="en-US" sz="2800" dirty="0">
                <a:solidFill>
                  <a:srgbClr val="002060"/>
                </a:solidFill>
              </a:rPr>
              <a:t>Rehabilitation, which is a relatively new medical profession, introduced a new medical concept:  </a:t>
            </a:r>
            <a:endParaRPr lang="en-US" sz="2800" dirty="0" smtClean="0">
              <a:solidFill>
                <a:srgbClr val="002060"/>
              </a:solidFill>
            </a:endParaRPr>
          </a:p>
          <a:p>
            <a:pPr>
              <a:lnSpc>
                <a:spcPct val="150000"/>
              </a:lnSpc>
            </a:pPr>
            <a:r>
              <a:rPr lang="en-US" sz="2800" dirty="0" smtClean="0">
                <a:solidFill>
                  <a:srgbClr val="002060"/>
                </a:solidFill>
              </a:rPr>
              <a:t>Medical intervention can improve patients’ health and social involvement, irrespective </a:t>
            </a:r>
            <a:r>
              <a:rPr lang="en-US" sz="2800" dirty="0">
                <a:solidFill>
                  <a:srgbClr val="002060"/>
                </a:solidFill>
              </a:rPr>
              <a:t>of the ability to cure the basic </a:t>
            </a:r>
            <a:r>
              <a:rPr lang="en-US" sz="2800" dirty="0" smtClean="0">
                <a:solidFill>
                  <a:srgbClr val="002060"/>
                </a:solidFill>
              </a:rPr>
              <a:t>impairment </a:t>
            </a:r>
            <a:r>
              <a:rPr lang="en-US" sz="2800" dirty="0">
                <a:solidFill>
                  <a:srgbClr val="002060"/>
                </a:solidFill>
              </a:rPr>
              <a:t>that caused </a:t>
            </a:r>
            <a:r>
              <a:rPr lang="en-US" sz="2800" dirty="0" smtClean="0">
                <a:solidFill>
                  <a:srgbClr val="002060"/>
                </a:solidFill>
              </a:rPr>
              <a:t>the </a:t>
            </a:r>
            <a:r>
              <a:rPr lang="en-US" sz="2800" dirty="0">
                <a:solidFill>
                  <a:srgbClr val="002060"/>
                </a:solidFill>
              </a:rPr>
              <a:t>disability, or </a:t>
            </a:r>
            <a:r>
              <a:rPr lang="en-US" sz="2800" dirty="0" smtClean="0">
                <a:solidFill>
                  <a:srgbClr val="002060"/>
                </a:solidFill>
              </a:rPr>
              <a:t>of the </a:t>
            </a:r>
            <a:r>
              <a:rPr lang="en-US" sz="2800" dirty="0">
                <a:solidFill>
                  <a:srgbClr val="002060"/>
                </a:solidFill>
              </a:rPr>
              <a:t>success </a:t>
            </a:r>
            <a:r>
              <a:rPr lang="en-US" sz="2800" dirty="0" smtClean="0">
                <a:solidFill>
                  <a:srgbClr val="002060"/>
                </a:solidFill>
              </a:rPr>
              <a:t>in </a:t>
            </a:r>
            <a:r>
              <a:rPr lang="en-US" sz="2800" dirty="0">
                <a:solidFill>
                  <a:srgbClr val="002060"/>
                </a:solidFill>
              </a:rPr>
              <a:t>treating </a:t>
            </a:r>
            <a:r>
              <a:rPr lang="en-US" sz="2800" dirty="0" smtClean="0">
                <a:solidFill>
                  <a:srgbClr val="002060"/>
                </a:solidFill>
              </a:rPr>
              <a:t>the impairment. </a:t>
            </a:r>
            <a:endParaRPr lang="en-US" sz="2800" dirty="0">
              <a:solidFill>
                <a:srgbClr val="002060"/>
              </a:solidFill>
            </a:endParaRPr>
          </a:p>
        </p:txBody>
      </p:sp>
      <p:sp>
        <p:nvSpPr>
          <p:cNvPr id="2" name="AutoShape 2" descr="תוצאת תמונה עבור ‪clalit health services logo‬‏"/>
          <p:cNvSpPr>
            <a:spLocks noChangeAspect="1" noChangeArrowheads="1"/>
          </p:cNvSpPr>
          <p:nvPr/>
        </p:nvSpPr>
        <p:spPr bwMode="auto">
          <a:xfrm>
            <a:off x="-61913" y="-13652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4" name="AutoShape 4" descr="תוצאת תמונה עבור ‪clalit health services logo‬‏"/>
          <p:cNvSpPr>
            <a:spLocks noChangeAspect="1" noChangeArrowheads="1"/>
          </p:cNvSpPr>
          <p:nvPr/>
        </p:nvSpPr>
        <p:spPr bwMode="auto">
          <a:xfrm>
            <a:off x="90487" y="1587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9" name="Picture 2"/>
          <p:cNvPicPr/>
          <p:nvPr/>
        </p:nvPicPr>
        <p:blipFill rotWithShape="1">
          <a:blip r:embed="rId3"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10" name="Picture 2" descr="\\lvnt15\home$\HelpDesk\תבניות\Gold%20Seal%20JCIAccred-HiResolu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26559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4849062C-8AF9-42EE-AECF-ED5425EF6352}"/>
              </a:ext>
            </a:extLst>
          </p:cNvPr>
          <p:cNvSpPr txBox="1"/>
          <p:nvPr/>
        </p:nvSpPr>
        <p:spPr>
          <a:xfrm>
            <a:off x="709545" y="1568737"/>
            <a:ext cx="11319541" cy="4001095"/>
          </a:xfrm>
          <a:prstGeom prst="rect">
            <a:avLst/>
          </a:prstGeom>
          <a:noFill/>
        </p:spPr>
        <p:txBody>
          <a:bodyPr wrap="square" rtlCol="0">
            <a:spAutoFit/>
          </a:bodyPr>
          <a:lstStyle/>
          <a:p>
            <a:pPr fontAlgn="base"/>
            <a:r>
              <a:rPr lang="en-US" sz="2000" b="1" spc="-20" dirty="0">
                <a:solidFill>
                  <a:srgbClr val="002060"/>
                </a:solidFill>
              </a:rPr>
              <a:t>The </a:t>
            </a:r>
            <a:r>
              <a:rPr lang="en-US" sz="2000" b="1" spc="-20" dirty="0" smtClean="0">
                <a:solidFill>
                  <a:srgbClr val="002060"/>
                </a:solidFill>
              </a:rPr>
              <a:t>fifth change </a:t>
            </a:r>
            <a:r>
              <a:rPr lang="en-US" sz="2000" b="1" spc="-20" dirty="0">
                <a:solidFill>
                  <a:srgbClr val="002060"/>
                </a:solidFill>
              </a:rPr>
              <a:t>we propose is: </a:t>
            </a:r>
            <a:endParaRPr lang="en-US" sz="2000" b="1" spc="-20" dirty="0" smtClean="0">
              <a:solidFill>
                <a:srgbClr val="002060"/>
              </a:solidFill>
            </a:endParaRPr>
          </a:p>
          <a:p>
            <a:pPr fontAlgn="base"/>
            <a:r>
              <a:rPr lang="en-US" sz="3600" b="1" dirty="0" smtClean="0">
                <a:solidFill>
                  <a:srgbClr val="002060"/>
                </a:solidFill>
              </a:rPr>
              <a:t>Admission to rehabilitation based on </a:t>
            </a:r>
            <a:r>
              <a:rPr lang="en-US" sz="3600" b="1" dirty="0">
                <a:solidFill>
                  <a:srgbClr val="002060"/>
                </a:solidFill>
              </a:rPr>
              <a:t>expected advantage </a:t>
            </a:r>
            <a:r>
              <a:rPr lang="en-US" sz="3600" b="1" dirty="0" smtClean="0">
                <a:solidFill>
                  <a:srgbClr val="002060"/>
                </a:solidFill>
              </a:rPr>
              <a:t>in </a:t>
            </a:r>
            <a:r>
              <a:rPr lang="en-US" sz="3600" b="1" dirty="0">
                <a:solidFill>
                  <a:srgbClr val="002060"/>
                </a:solidFill>
              </a:rPr>
              <a:t>prolonging </a:t>
            </a:r>
            <a:r>
              <a:rPr lang="en-US" sz="3600" b="1" dirty="0" smtClean="0">
                <a:solidFill>
                  <a:srgbClr val="002060"/>
                </a:solidFill>
              </a:rPr>
              <a:t>survival </a:t>
            </a:r>
            <a:r>
              <a:rPr lang="en-US" sz="3600" b="1" dirty="0">
                <a:solidFill>
                  <a:srgbClr val="002060"/>
                </a:solidFill>
              </a:rPr>
              <a:t>and maximizing ability </a:t>
            </a:r>
            <a:r>
              <a:rPr lang="en-US" sz="3600" b="1" dirty="0" smtClean="0">
                <a:solidFill>
                  <a:srgbClr val="002060"/>
                </a:solidFill>
              </a:rPr>
              <a:t>realization</a:t>
            </a:r>
          </a:p>
          <a:p>
            <a:pPr fontAlgn="base"/>
            <a:endParaRPr lang="en-US" sz="3600" b="1" dirty="0">
              <a:solidFill>
                <a:srgbClr val="002060"/>
              </a:solidFill>
            </a:endParaRPr>
          </a:p>
          <a:p>
            <a:pPr fontAlgn="base">
              <a:lnSpc>
                <a:spcPct val="150000"/>
              </a:lnSpc>
            </a:pPr>
            <a:r>
              <a:rPr lang="en-US" sz="2800" dirty="0" smtClean="0">
                <a:solidFill>
                  <a:srgbClr val="002060"/>
                </a:solidFill>
              </a:rPr>
              <a:t>The criteria for admission to a rehabilitation facility </a:t>
            </a:r>
          </a:p>
          <a:p>
            <a:pPr fontAlgn="base">
              <a:lnSpc>
                <a:spcPct val="150000"/>
              </a:lnSpc>
            </a:pPr>
            <a:r>
              <a:rPr lang="en-US" sz="2800" dirty="0" smtClean="0">
                <a:solidFill>
                  <a:srgbClr val="002060"/>
                </a:solidFill>
              </a:rPr>
              <a:t>reflect the resources, the expected achievements, </a:t>
            </a:r>
          </a:p>
          <a:p>
            <a:pPr fontAlgn="base">
              <a:lnSpc>
                <a:spcPct val="150000"/>
              </a:lnSpc>
            </a:pPr>
            <a:r>
              <a:rPr lang="en-US" sz="2800" dirty="0" smtClean="0">
                <a:solidFill>
                  <a:srgbClr val="002060"/>
                </a:solidFill>
              </a:rPr>
              <a:t>the advantages, and the disadvantages of that facility.</a:t>
            </a:r>
          </a:p>
        </p:txBody>
      </p:sp>
      <p:sp>
        <p:nvSpPr>
          <p:cNvPr id="2" name="AutoShape 2" descr="תוצאת תמונה עבור ‪admission to hospital‬‏"/>
          <p:cNvSpPr>
            <a:spLocks noChangeAspect="1" noChangeArrowheads="1"/>
          </p:cNvSpPr>
          <p:nvPr/>
        </p:nvSpPr>
        <p:spPr bwMode="auto">
          <a:xfrm>
            <a:off x="-61913" y="-13652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13319" name="Picture 7" descr="תמונה קשורה"/>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4176" y="3316458"/>
            <a:ext cx="2619376" cy="17430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p:nvPr/>
        </p:nvPicPr>
        <p:blipFill rotWithShape="1">
          <a:blip r:embed="rId4"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8" name="Picture 2" descr="\\lvnt15\home$\HelpDesk\תבניות\Gold%20Seal%20JCIAccred-HiResoluti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07851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4849062C-8AF9-42EE-AECF-ED5425EF6352}"/>
              </a:ext>
            </a:extLst>
          </p:cNvPr>
          <p:cNvSpPr txBox="1"/>
          <p:nvPr/>
        </p:nvSpPr>
        <p:spPr>
          <a:xfrm>
            <a:off x="1135217" y="1988468"/>
            <a:ext cx="10310549" cy="2610843"/>
          </a:xfrm>
          <a:prstGeom prst="rect">
            <a:avLst/>
          </a:prstGeom>
          <a:noFill/>
        </p:spPr>
        <p:txBody>
          <a:bodyPr wrap="square" rtlCol="0">
            <a:spAutoFit/>
          </a:bodyPr>
          <a:lstStyle/>
          <a:p>
            <a:pPr fontAlgn="base">
              <a:lnSpc>
                <a:spcPct val="150000"/>
              </a:lnSpc>
            </a:pPr>
            <a:r>
              <a:rPr lang="en-US" sz="2800" dirty="0" smtClean="0">
                <a:solidFill>
                  <a:srgbClr val="002060"/>
                </a:solidFill>
              </a:rPr>
              <a:t>The main advantage of a physician, a department, or an institute specializing in rehabilitation medicine over other medical specialists, departments, or institutes, is the unique ability to prolong survival and maximize the ability realization of patients with disability.</a:t>
            </a:r>
            <a:endParaRPr lang="en-US" sz="2800" b="1" dirty="0">
              <a:solidFill>
                <a:srgbClr val="002060"/>
              </a:solidFill>
            </a:endParaRPr>
          </a:p>
        </p:txBody>
      </p:sp>
      <p:pic>
        <p:nvPicPr>
          <p:cNvPr id="7" name="Picture 2"/>
          <p:cNvPicPr/>
          <p:nvPr/>
        </p:nvPicPr>
        <p:blipFill rotWithShape="1">
          <a:blip r:embed="rId3"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8" name="Picture 2" descr="\\lvnt15\home$\HelpDesk\תבניות\Gold%20Seal%20JCIAccred-HiResolu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7220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4849062C-8AF9-42EE-AECF-ED5425EF6352}"/>
              </a:ext>
            </a:extLst>
          </p:cNvPr>
          <p:cNvSpPr txBox="1"/>
          <p:nvPr/>
        </p:nvSpPr>
        <p:spPr>
          <a:xfrm>
            <a:off x="741081" y="1366763"/>
            <a:ext cx="11088210" cy="3903504"/>
          </a:xfrm>
          <a:prstGeom prst="rect">
            <a:avLst/>
          </a:prstGeom>
          <a:noFill/>
        </p:spPr>
        <p:txBody>
          <a:bodyPr wrap="square" rtlCol="0">
            <a:spAutoFit/>
          </a:bodyPr>
          <a:lstStyle/>
          <a:p>
            <a:pPr>
              <a:lnSpc>
                <a:spcPct val="150000"/>
              </a:lnSpc>
            </a:pPr>
            <a:r>
              <a:rPr lang="en-US" sz="2800" dirty="0" smtClean="0">
                <a:solidFill>
                  <a:srgbClr val="002060"/>
                </a:solidFill>
              </a:rPr>
              <a:t>If this advantage is not included in the definition of the criteria                   for rehabilitation, members of the general public and stakeholders cannot see a clear difference between the specialized rehabilitation ward and a nursing home. Therefore, they will not increase investment in specialized rehabilitation, and the outcome of specialized rehabilitation will be fated to remain limited and lower than it could be.</a:t>
            </a:r>
            <a:endParaRPr lang="en-US" sz="2800" dirty="0">
              <a:solidFill>
                <a:srgbClr val="002060"/>
              </a:solidFill>
            </a:endParaRPr>
          </a:p>
        </p:txBody>
      </p:sp>
      <p:pic>
        <p:nvPicPr>
          <p:cNvPr id="7" name="Picture 2"/>
          <p:cNvPicPr/>
          <p:nvPr/>
        </p:nvPicPr>
        <p:blipFill rotWithShape="1">
          <a:blip r:embed="rId3"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8" name="Picture 2" descr="\\lvnt15\home$\HelpDesk\תבניות\Gold%20Seal%20JCIAccred-HiResolu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07851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4849062C-8AF9-42EE-AECF-ED5425EF6352}"/>
              </a:ext>
            </a:extLst>
          </p:cNvPr>
          <p:cNvSpPr txBox="1"/>
          <p:nvPr/>
        </p:nvSpPr>
        <p:spPr>
          <a:xfrm>
            <a:off x="709397" y="1080710"/>
            <a:ext cx="9948246" cy="4924425"/>
          </a:xfrm>
          <a:prstGeom prst="rect">
            <a:avLst/>
          </a:prstGeom>
          <a:noFill/>
        </p:spPr>
        <p:txBody>
          <a:bodyPr wrap="square" rtlCol="0">
            <a:spAutoFit/>
          </a:bodyPr>
          <a:lstStyle/>
          <a:p>
            <a:r>
              <a:rPr lang="en-US" sz="2000" b="1" spc="-20" dirty="0" smtClean="0">
                <a:solidFill>
                  <a:srgbClr val="002060"/>
                </a:solidFill>
              </a:rPr>
              <a:t>Among these are: </a:t>
            </a:r>
            <a:endParaRPr lang="en-US" sz="2000" b="1" spc="-20" dirty="0">
              <a:solidFill>
                <a:srgbClr val="002060"/>
              </a:solidFill>
            </a:endParaRPr>
          </a:p>
          <a:p>
            <a:pPr marL="457200" indent="-457200">
              <a:lnSpc>
                <a:spcPct val="150000"/>
              </a:lnSpc>
              <a:buFont typeface="Arial" panose="020B0604020202020204" pitchFamily="34" charset="0"/>
              <a:buChar char="•"/>
            </a:pPr>
            <a:r>
              <a:rPr lang="en-US" sz="2800" dirty="0" smtClean="0">
                <a:solidFill>
                  <a:srgbClr val="002060"/>
                </a:solidFill>
              </a:rPr>
              <a:t>Potential to achieve significant or any measure of independence</a:t>
            </a:r>
          </a:p>
          <a:p>
            <a:pPr marL="457200" indent="-457200">
              <a:lnSpc>
                <a:spcPct val="150000"/>
              </a:lnSpc>
              <a:buFont typeface="Arial" panose="020B0604020202020204" pitchFamily="34" charset="0"/>
              <a:buChar char="•"/>
            </a:pPr>
            <a:r>
              <a:rPr lang="en-US" sz="2800" dirty="0" smtClean="0">
                <a:solidFill>
                  <a:srgbClr val="002060"/>
                </a:solidFill>
              </a:rPr>
              <a:t>Potential for functional improvement</a:t>
            </a:r>
          </a:p>
          <a:p>
            <a:pPr marL="457200" indent="-457200">
              <a:lnSpc>
                <a:spcPct val="150000"/>
              </a:lnSpc>
              <a:buFont typeface="Arial" panose="020B0604020202020204" pitchFamily="34" charset="0"/>
              <a:buChar char="•"/>
            </a:pPr>
            <a:r>
              <a:rPr lang="en-US" sz="2800" dirty="0" smtClean="0">
                <a:solidFill>
                  <a:srgbClr val="002060"/>
                </a:solidFill>
              </a:rPr>
              <a:t>Potential  to achieve specific functions</a:t>
            </a:r>
          </a:p>
          <a:p>
            <a:pPr marL="457200" indent="-457200">
              <a:lnSpc>
                <a:spcPct val="150000"/>
              </a:lnSpc>
              <a:buFont typeface="Arial" panose="020B0604020202020204" pitchFamily="34" charset="0"/>
              <a:buChar char="•"/>
            </a:pPr>
            <a:r>
              <a:rPr lang="en-US" sz="2800" dirty="0" smtClean="0">
                <a:solidFill>
                  <a:srgbClr val="002060"/>
                </a:solidFill>
              </a:rPr>
              <a:t>Potential to achieve a previous functional level</a:t>
            </a:r>
          </a:p>
          <a:p>
            <a:pPr marL="457200" indent="-457200">
              <a:lnSpc>
                <a:spcPct val="150000"/>
              </a:lnSpc>
              <a:buFont typeface="Arial" panose="020B0604020202020204" pitchFamily="34" charset="0"/>
              <a:buChar char="•"/>
            </a:pPr>
            <a:r>
              <a:rPr lang="en-US" sz="2800" dirty="0" smtClean="0">
                <a:solidFill>
                  <a:srgbClr val="002060"/>
                </a:solidFill>
              </a:rPr>
              <a:t>Need for the care of a multidisciplinary team</a:t>
            </a:r>
          </a:p>
          <a:p>
            <a:pPr marL="457200" indent="-457200">
              <a:lnSpc>
                <a:spcPct val="150000"/>
              </a:lnSpc>
              <a:buFont typeface="Arial" panose="020B0604020202020204" pitchFamily="34" charset="0"/>
              <a:buChar char="•"/>
            </a:pPr>
            <a:r>
              <a:rPr lang="en-US" sz="2800" dirty="0" smtClean="0">
                <a:solidFill>
                  <a:srgbClr val="002060"/>
                </a:solidFill>
              </a:rPr>
              <a:t>Need for intensive therapy</a:t>
            </a:r>
          </a:p>
          <a:p>
            <a:pPr marL="457200" indent="-457200">
              <a:lnSpc>
                <a:spcPct val="150000"/>
              </a:lnSpc>
              <a:buFont typeface="Arial" panose="020B0604020202020204" pitchFamily="34" charset="0"/>
              <a:buChar char="•"/>
            </a:pPr>
            <a:r>
              <a:rPr lang="en-US" sz="2800" dirty="0" smtClean="0">
                <a:solidFill>
                  <a:srgbClr val="002060"/>
                </a:solidFill>
              </a:rPr>
              <a:t>Being after an event, such as surgery, stroke, SCI, etc.</a:t>
            </a:r>
            <a:endParaRPr lang="en-US" sz="2800" dirty="0">
              <a:solidFill>
                <a:srgbClr val="002060"/>
              </a:solidFill>
            </a:endParaRPr>
          </a:p>
        </p:txBody>
      </p:sp>
      <p:sp>
        <p:nvSpPr>
          <p:cNvPr id="4" name="מלבן 3"/>
          <p:cNvSpPr/>
          <p:nvPr/>
        </p:nvSpPr>
        <p:spPr>
          <a:xfrm>
            <a:off x="551895" y="587832"/>
            <a:ext cx="10263250" cy="523220"/>
          </a:xfrm>
          <a:prstGeom prst="rect">
            <a:avLst/>
          </a:prstGeom>
        </p:spPr>
        <p:txBody>
          <a:bodyPr wrap="square">
            <a:spAutoFit/>
          </a:bodyPr>
          <a:lstStyle/>
          <a:p>
            <a:r>
              <a:rPr lang="en-US" sz="2800" b="1" dirty="0">
                <a:solidFill>
                  <a:srgbClr val="002060"/>
                </a:solidFill>
              </a:rPr>
              <a:t>Wards and institutions have defined various admission criteria:</a:t>
            </a:r>
          </a:p>
        </p:txBody>
      </p:sp>
      <p:pic>
        <p:nvPicPr>
          <p:cNvPr id="7" name="Picture 2"/>
          <p:cNvPicPr/>
          <p:nvPr/>
        </p:nvPicPr>
        <p:blipFill rotWithShape="1">
          <a:blip r:embed="rId3"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8" name="Picture 2" descr="\\lvnt15\home$\HelpDesk\תבניות\Gold%20Seal%20JCIAccred-HiResolu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07851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2"/>
          <a:stretch>
            <a:fillRect/>
          </a:stretch>
        </p:blipFill>
        <p:spPr>
          <a:xfrm>
            <a:off x="-1" y="-22452"/>
            <a:ext cx="12192000" cy="6858000"/>
          </a:xfrm>
          <a:prstGeom prst="rect">
            <a:avLst/>
          </a:prstGeom>
        </p:spPr>
      </p:pic>
      <p:sp>
        <p:nvSpPr>
          <p:cNvPr id="7" name="מלבן 6"/>
          <p:cNvSpPr/>
          <p:nvPr/>
        </p:nvSpPr>
        <p:spPr>
          <a:xfrm>
            <a:off x="595937" y="669888"/>
            <a:ext cx="10653279" cy="5078313"/>
          </a:xfrm>
          <a:prstGeom prst="rect">
            <a:avLst/>
          </a:prstGeom>
        </p:spPr>
        <p:txBody>
          <a:bodyPr wrap="square">
            <a:spAutoFit/>
          </a:bodyPr>
          <a:lstStyle/>
          <a:p>
            <a:pPr algn="l" rtl="0">
              <a:lnSpc>
                <a:spcPct val="150000"/>
              </a:lnSpc>
            </a:pPr>
            <a:r>
              <a:rPr lang="en-US" sz="2800" dirty="0" smtClean="0">
                <a:solidFill>
                  <a:srgbClr val="002060"/>
                </a:solidFill>
                <a:cs typeface="Arial" panose="020B0604020202020204" pitchFamily="34" charset="0"/>
              </a:rPr>
              <a:t>We see such definitions in publications and on the websites              of various institutions.</a:t>
            </a:r>
          </a:p>
          <a:p>
            <a:pPr algn="l" rtl="0">
              <a:lnSpc>
                <a:spcPct val="150000"/>
              </a:lnSpc>
            </a:pPr>
            <a:endParaRPr lang="en-US" sz="2800" dirty="0">
              <a:solidFill>
                <a:srgbClr val="002060"/>
              </a:solidFill>
              <a:cs typeface="Arial" panose="020B0604020202020204" pitchFamily="34" charset="0"/>
            </a:endParaRPr>
          </a:p>
          <a:p>
            <a:pPr algn="l" rtl="0">
              <a:lnSpc>
                <a:spcPct val="150000"/>
              </a:lnSpc>
            </a:pPr>
            <a:r>
              <a:rPr lang="en-US" sz="2400" dirty="0" smtClean="0">
                <a:solidFill>
                  <a:srgbClr val="002060"/>
                </a:solidFill>
                <a:cs typeface="Arial" panose="020B0604020202020204" pitchFamily="34" charset="0"/>
              </a:rPr>
              <a:t>Richard </a:t>
            </a:r>
            <a:r>
              <a:rPr lang="en-US" sz="2400" dirty="0">
                <a:solidFill>
                  <a:srgbClr val="002060"/>
                </a:solidFill>
                <a:cs typeface="Arial" panose="020B0604020202020204" pitchFamily="34" charset="0"/>
              </a:rPr>
              <a:t>G. </a:t>
            </a:r>
            <a:r>
              <a:rPr lang="en-US" sz="2400" dirty="0" smtClean="0">
                <a:solidFill>
                  <a:srgbClr val="002060"/>
                </a:solidFill>
                <a:cs typeface="Arial" panose="020B0604020202020204" pitchFamily="34" charset="0"/>
              </a:rPr>
              <a:t>Stefanacci                                                                                            </a:t>
            </a:r>
          </a:p>
          <a:p>
            <a:pPr algn="l" rtl="0">
              <a:lnSpc>
                <a:spcPct val="150000"/>
              </a:lnSpc>
            </a:pPr>
            <a:r>
              <a:rPr lang="en-US" sz="2400" dirty="0" smtClean="0">
                <a:solidFill>
                  <a:srgbClr val="002060"/>
                </a:solidFill>
                <a:cs typeface="Arial" panose="020B0604020202020204" pitchFamily="34" charset="0"/>
              </a:rPr>
              <a:t>Annals </a:t>
            </a:r>
            <a:r>
              <a:rPr lang="en-US" sz="2400" dirty="0">
                <a:solidFill>
                  <a:srgbClr val="002060"/>
                </a:solidFill>
                <a:cs typeface="Arial" panose="020B0604020202020204" pitchFamily="34" charset="0"/>
              </a:rPr>
              <a:t>of Long-Term Care: Clinical Care </a:t>
            </a:r>
            <a:r>
              <a:rPr lang="en-US" sz="2400" dirty="0" smtClean="0">
                <a:solidFill>
                  <a:srgbClr val="002060"/>
                </a:solidFill>
                <a:cs typeface="Arial" panose="020B0604020202020204" pitchFamily="34" charset="0"/>
              </a:rPr>
              <a:t>and aging 2015;23:18:</a:t>
            </a:r>
            <a:endParaRPr lang="en-US" sz="2400" dirty="0">
              <a:solidFill>
                <a:srgbClr val="002060"/>
              </a:solidFill>
              <a:cs typeface="Arial" panose="020B0604020202020204" pitchFamily="34" charset="0"/>
            </a:endParaRPr>
          </a:p>
          <a:p>
            <a:pPr algn="l" rtl="0">
              <a:lnSpc>
                <a:spcPct val="150000"/>
              </a:lnSpc>
            </a:pPr>
            <a:r>
              <a:rPr lang="en-US" sz="2800" dirty="0" smtClean="0">
                <a:solidFill>
                  <a:srgbClr val="002060"/>
                </a:solidFill>
                <a:cs typeface="Arial" panose="020B0604020202020204" pitchFamily="34" charset="0"/>
              </a:rPr>
              <a:t>“Acute </a:t>
            </a:r>
            <a:r>
              <a:rPr lang="en-US" sz="2800" dirty="0">
                <a:solidFill>
                  <a:srgbClr val="002060"/>
                </a:solidFill>
                <a:cs typeface="Arial" panose="020B0604020202020204" pitchFamily="34" charset="0"/>
              </a:rPr>
              <a:t>inpatient rehabilitation services are available for patients requiring acute rehabilitation, defined as restoration of a disabled person to self-sufficiency or maximal possible functional </a:t>
            </a:r>
            <a:r>
              <a:rPr lang="en-US" sz="2800" dirty="0" smtClean="0">
                <a:solidFill>
                  <a:srgbClr val="002060"/>
                </a:solidFill>
                <a:cs typeface="Arial" panose="020B0604020202020204" pitchFamily="34" charset="0"/>
              </a:rPr>
              <a:t>independence.”</a:t>
            </a:r>
            <a:r>
              <a:rPr lang="en-US" sz="2800" b="1" dirty="0" smtClean="0">
                <a:solidFill>
                  <a:srgbClr val="002060"/>
                </a:solidFill>
                <a:cs typeface="Arial" panose="020B0604020202020204" pitchFamily="34" charset="0"/>
              </a:rPr>
              <a:t> </a:t>
            </a:r>
            <a:endParaRPr lang="he-IL" sz="2800" dirty="0">
              <a:solidFill>
                <a:srgbClr val="002060"/>
              </a:solidFill>
              <a:cs typeface="Arial" panose="020B0604020202020204" pitchFamily="34" charset="0"/>
            </a:endParaRPr>
          </a:p>
        </p:txBody>
      </p:sp>
      <p:pic>
        <p:nvPicPr>
          <p:cNvPr id="6" name="Picture 2"/>
          <p:cNvPicPr/>
          <p:nvPr/>
        </p:nvPicPr>
        <p:blipFill rotWithShape="1">
          <a:blip r:embed="rId3"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8" name="Picture 2" descr="\\lvnt15\home$\HelpDesk\תבניות\Gold%20Seal%20JCIAccred-HiResolu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07851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2"/>
          <a:stretch>
            <a:fillRect/>
          </a:stretch>
        </p:blipFill>
        <p:spPr>
          <a:xfrm>
            <a:off x="-14699" y="-22452"/>
            <a:ext cx="12192000" cy="6858000"/>
          </a:xfrm>
          <a:prstGeom prst="rect">
            <a:avLst/>
          </a:prstGeom>
        </p:spPr>
      </p:pic>
      <p:sp>
        <p:nvSpPr>
          <p:cNvPr id="6" name="TextBox 5">
            <a:extLst>
              <a:ext uri="{FF2B5EF4-FFF2-40B4-BE49-F238E27FC236}">
                <a16:creationId xmlns:a16="http://schemas.microsoft.com/office/drawing/2014/main" xmlns="" id="{4849062C-8AF9-42EE-AECF-ED5425EF6352}"/>
              </a:ext>
            </a:extLst>
          </p:cNvPr>
          <p:cNvSpPr txBox="1"/>
          <p:nvPr/>
        </p:nvSpPr>
        <p:spPr>
          <a:xfrm>
            <a:off x="996921" y="837907"/>
            <a:ext cx="10168760" cy="4616648"/>
          </a:xfrm>
          <a:prstGeom prst="rect">
            <a:avLst/>
          </a:prstGeom>
          <a:noFill/>
        </p:spPr>
        <p:txBody>
          <a:bodyPr wrap="square" rtlCol="0">
            <a:spAutoFit/>
          </a:bodyPr>
          <a:lstStyle/>
          <a:p>
            <a:pPr>
              <a:lnSpc>
                <a:spcPct val="150000"/>
              </a:lnSpc>
            </a:pPr>
            <a:r>
              <a:rPr lang="en-US" sz="2800" dirty="0" smtClean="0">
                <a:solidFill>
                  <a:srgbClr val="002060"/>
                </a:solidFill>
                <a:cs typeface="Arial" panose="020B0604020202020204" pitchFamily="34" charset="0"/>
              </a:rPr>
              <a:t>Medicare </a:t>
            </a:r>
            <a:r>
              <a:rPr lang="en-US" sz="2000" dirty="0" smtClean="0">
                <a:solidFill>
                  <a:srgbClr val="002060"/>
                </a:solidFill>
                <a:cs typeface="Arial" panose="020B0604020202020204" pitchFamily="34" charset="0"/>
              </a:rPr>
              <a:t>(Website)</a:t>
            </a:r>
            <a:r>
              <a:rPr lang="en-US" sz="2800" dirty="0" smtClean="0">
                <a:solidFill>
                  <a:srgbClr val="002060"/>
                </a:solidFill>
                <a:cs typeface="Arial" panose="020B0604020202020204" pitchFamily="34" charset="0"/>
              </a:rPr>
              <a:t>:</a:t>
            </a:r>
          </a:p>
          <a:p>
            <a:pPr>
              <a:lnSpc>
                <a:spcPct val="150000"/>
              </a:lnSpc>
            </a:pPr>
            <a:endParaRPr lang="en-US" sz="2800" dirty="0" smtClean="0">
              <a:solidFill>
                <a:srgbClr val="002060"/>
              </a:solidFill>
              <a:cs typeface="Arial" panose="020B0604020202020204" pitchFamily="34" charset="0"/>
            </a:endParaRPr>
          </a:p>
          <a:p>
            <a:pPr>
              <a:lnSpc>
                <a:spcPct val="150000"/>
              </a:lnSpc>
            </a:pPr>
            <a:r>
              <a:rPr lang="en-US" sz="2800" dirty="0" smtClean="0">
                <a:solidFill>
                  <a:srgbClr val="002060"/>
                </a:solidFill>
                <a:cs typeface="Arial" panose="020B0604020202020204" pitchFamily="34" charset="0"/>
              </a:rPr>
              <a:t>Your </a:t>
            </a:r>
            <a:r>
              <a:rPr lang="en-US" sz="2800" dirty="0">
                <a:solidFill>
                  <a:srgbClr val="002060"/>
                </a:solidFill>
                <a:cs typeface="Arial" panose="020B0604020202020204" pitchFamily="34" charset="0"/>
              </a:rPr>
              <a:t>doctor may send you to an inpatient </a:t>
            </a:r>
            <a:r>
              <a:rPr lang="en-US" sz="2800" dirty="0" smtClean="0">
                <a:solidFill>
                  <a:srgbClr val="002060"/>
                </a:solidFill>
                <a:cs typeface="Arial" panose="020B0604020202020204" pitchFamily="34" charset="0"/>
              </a:rPr>
              <a:t>rehabilitation </a:t>
            </a:r>
            <a:r>
              <a:rPr lang="en-US" sz="2800" dirty="0">
                <a:solidFill>
                  <a:srgbClr val="002060"/>
                </a:solidFill>
                <a:cs typeface="Arial" panose="020B0604020202020204" pitchFamily="34" charset="0"/>
              </a:rPr>
              <a:t>facility if you are recovering from major surgery such as bilateral hip replacement or a serious injury or illness such as a stroke or spinal cord injury and you require a team of medical professionals and intensive therapy to help you </a:t>
            </a:r>
            <a:r>
              <a:rPr lang="en-US" sz="2800" dirty="0" smtClean="0">
                <a:solidFill>
                  <a:srgbClr val="002060"/>
                </a:solidFill>
                <a:cs typeface="Arial" panose="020B0604020202020204" pitchFamily="34" charset="0"/>
              </a:rPr>
              <a:t>recover.</a:t>
            </a:r>
            <a:endParaRPr lang="he-IL" sz="2800" dirty="0">
              <a:solidFill>
                <a:srgbClr val="002060"/>
              </a:solidFill>
              <a:cs typeface="Arial" panose="020B0604020202020204" pitchFamily="34" charset="0"/>
            </a:endParaRPr>
          </a:p>
        </p:txBody>
      </p:sp>
      <p:pic>
        <p:nvPicPr>
          <p:cNvPr id="7" name="Picture 2"/>
          <p:cNvPicPr/>
          <p:nvPr/>
        </p:nvPicPr>
        <p:blipFill rotWithShape="1">
          <a:blip r:embed="rId3"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8" name="Picture 2" descr="\\lvnt15\home$\HelpDesk\תבניות\Gold%20Seal%20JCIAccred-HiResolu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61364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2"/>
          <a:stretch>
            <a:fillRect/>
          </a:stretch>
        </p:blipFill>
        <p:spPr>
          <a:xfrm>
            <a:off x="-14699" y="-22452"/>
            <a:ext cx="12192000" cy="6858000"/>
          </a:xfrm>
          <a:prstGeom prst="rect">
            <a:avLst/>
          </a:prstGeom>
        </p:spPr>
      </p:pic>
      <p:sp>
        <p:nvSpPr>
          <p:cNvPr id="7" name="מלבן 6"/>
          <p:cNvSpPr/>
          <p:nvPr/>
        </p:nvSpPr>
        <p:spPr>
          <a:xfrm>
            <a:off x="714758" y="1865105"/>
            <a:ext cx="9361040" cy="3970318"/>
          </a:xfrm>
          <a:prstGeom prst="rect">
            <a:avLst/>
          </a:prstGeom>
        </p:spPr>
        <p:txBody>
          <a:bodyPr wrap="square">
            <a:spAutoFit/>
          </a:bodyPr>
          <a:lstStyle/>
          <a:p>
            <a:pPr algn="l" rtl="0">
              <a:lnSpc>
                <a:spcPct val="150000"/>
              </a:lnSpc>
            </a:pPr>
            <a:r>
              <a:rPr lang="en-US" sz="2800" dirty="0" smtClean="0">
                <a:solidFill>
                  <a:srgbClr val="002060"/>
                </a:solidFill>
                <a:cs typeface="Arial" panose="020B0604020202020204" pitchFamily="34" charset="0"/>
              </a:rPr>
              <a:t>For inpatient admission, patient must</a:t>
            </a:r>
            <a:endParaRPr lang="en-US" sz="2800" dirty="0">
              <a:solidFill>
                <a:srgbClr val="002060"/>
              </a:solidFill>
              <a:cs typeface="Arial" panose="020B0604020202020204" pitchFamily="34" charset="0"/>
            </a:endParaRPr>
          </a:p>
          <a:p>
            <a:pPr algn="l" rtl="0">
              <a:lnSpc>
                <a:spcPct val="150000"/>
              </a:lnSpc>
            </a:pPr>
            <a:r>
              <a:rPr lang="en-US" sz="2800" dirty="0" smtClean="0">
                <a:solidFill>
                  <a:srgbClr val="002060"/>
                </a:solidFill>
                <a:cs typeface="Arial" panose="020B0604020202020204" pitchFamily="34" charset="0"/>
              </a:rPr>
              <a:t>• Require </a:t>
            </a:r>
            <a:r>
              <a:rPr lang="en-US" sz="2800" dirty="0">
                <a:solidFill>
                  <a:srgbClr val="002060"/>
                </a:solidFill>
                <a:cs typeface="Arial" panose="020B0604020202020204" pitchFamily="34" charset="0"/>
              </a:rPr>
              <a:t>multiple therapy </a:t>
            </a:r>
            <a:r>
              <a:rPr lang="en-US" sz="2800" dirty="0" smtClean="0">
                <a:solidFill>
                  <a:srgbClr val="002060"/>
                </a:solidFill>
                <a:cs typeface="Arial" panose="020B0604020202020204" pitchFamily="34" charset="0"/>
              </a:rPr>
              <a:t>disciplines</a:t>
            </a:r>
          </a:p>
          <a:p>
            <a:pPr algn="l" rtl="0">
              <a:lnSpc>
                <a:spcPct val="150000"/>
              </a:lnSpc>
            </a:pPr>
            <a:r>
              <a:rPr lang="en-US" sz="2800" dirty="0" smtClean="0">
                <a:solidFill>
                  <a:srgbClr val="002060"/>
                </a:solidFill>
                <a:cs typeface="Arial" panose="020B0604020202020204" pitchFamily="34" charset="0"/>
              </a:rPr>
              <a:t>• Require </a:t>
            </a:r>
            <a:r>
              <a:rPr lang="en-US" sz="2800" dirty="0">
                <a:solidFill>
                  <a:srgbClr val="002060"/>
                </a:solidFill>
                <a:cs typeface="Arial" panose="020B0604020202020204" pitchFamily="34" charset="0"/>
              </a:rPr>
              <a:t>a </a:t>
            </a:r>
            <a:r>
              <a:rPr lang="en-US" sz="2800" dirty="0" smtClean="0">
                <a:solidFill>
                  <a:srgbClr val="002060"/>
                </a:solidFill>
                <a:cs typeface="Arial" panose="020B0604020202020204" pitchFamily="34" charset="0"/>
              </a:rPr>
              <a:t>3h/day, </a:t>
            </a:r>
            <a:r>
              <a:rPr lang="en-US" sz="2800" dirty="0">
                <a:solidFill>
                  <a:srgbClr val="002060"/>
                </a:solidFill>
                <a:cs typeface="Arial" panose="020B0604020202020204" pitchFamily="34" charset="0"/>
              </a:rPr>
              <a:t>5 </a:t>
            </a:r>
            <a:r>
              <a:rPr lang="en-US" sz="2800" dirty="0" smtClean="0">
                <a:solidFill>
                  <a:srgbClr val="002060"/>
                </a:solidFill>
                <a:cs typeface="Arial" panose="020B0604020202020204" pitchFamily="34" charset="0"/>
              </a:rPr>
              <a:t>days/week program</a:t>
            </a:r>
            <a:endParaRPr lang="en-US" sz="2800" dirty="0">
              <a:solidFill>
                <a:srgbClr val="002060"/>
              </a:solidFill>
              <a:cs typeface="Arial" panose="020B0604020202020204" pitchFamily="34" charset="0"/>
            </a:endParaRPr>
          </a:p>
          <a:p>
            <a:pPr algn="l" rtl="0">
              <a:lnSpc>
                <a:spcPct val="150000"/>
              </a:lnSpc>
            </a:pPr>
            <a:r>
              <a:rPr lang="en-US" sz="2800" dirty="0" smtClean="0">
                <a:solidFill>
                  <a:srgbClr val="002060"/>
                </a:solidFill>
                <a:cs typeface="Arial" panose="020B0604020202020204" pitchFamily="34" charset="0"/>
              </a:rPr>
              <a:t>• Be </a:t>
            </a:r>
            <a:r>
              <a:rPr lang="en-US" sz="2800" dirty="0">
                <a:solidFill>
                  <a:srgbClr val="002060"/>
                </a:solidFill>
                <a:cs typeface="Arial" panose="020B0604020202020204" pitchFamily="34" charset="0"/>
              </a:rPr>
              <a:t>able to actively participate in the program</a:t>
            </a:r>
          </a:p>
          <a:p>
            <a:pPr algn="l" rtl="0">
              <a:lnSpc>
                <a:spcPct val="150000"/>
              </a:lnSpc>
            </a:pPr>
            <a:r>
              <a:rPr lang="en-US" sz="2800" dirty="0" smtClean="0">
                <a:solidFill>
                  <a:srgbClr val="002060"/>
                </a:solidFill>
                <a:cs typeface="Arial" panose="020B0604020202020204" pitchFamily="34" charset="0"/>
              </a:rPr>
              <a:t>• Require </a:t>
            </a:r>
            <a:r>
              <a:rPr lang="en-US" sz="2800" dirty="0">
                <a:solidFill>
                  <a:srgbClr val="002060"/>
                </a:solidFill>
                <a:cs typeface="Arial" panose="020B0604020202020204" pitchFamily="34" charset="0"/>
              </a:rPr>
              <a:t>the supervision of a </a:t>
            </a:r>
            <a:r>
              <a:rPr lang="en-US" sz="2800" dirty="0" smtClean="0">
                <a:solidFill>
                  <a:srgbClr val="002060"/>
                </a:solidFill>
                <a:cs typeface="Arial" panose="020B0604020202020204" pitchFamily="34" charset="0"/>
              </a:rPr>
              <a:t>physiatrist</a:t>
            </a:r>
            <a:endParaRPr lang="en-US" sz="2800" dirty="0">
              <a:solidFill>
                <a:srgbClr val="002060"/>
              </a:solidFill>
              <a:cs typeface="Arial" panose="020B0604020202020204" pitchFamily="34" charset="0"/>
            </a:endParaRPr>
          </a:p>
          <a:p>
            <a:pPr algn="l" rtl="0">
              <a:lnSpc>
                <a:spcPct val="150000"/>
              </a:lnSpc>
            </a:pPr>
            <a:r>
              <a:rPr lang="en-US" sz="2800" dirty="0" smtClean="0">
                <a:solidFill>
                  <a:srgbClr val="002060"/>
                </a:solidFill>
                <a:cs typeface="Arial" panose="020B0604020202020204" pitchFamily="34" charset="0"/>
              </a:rPr>
              <a:t>• Be </a:t>
            </a:r>
            <a:r>
              <a:rPr lang="en-US" sz="2800" dirty="0">
                <a:solidFill>
                  <a:srgbClr val="002060"/>
                </a:solidFill>
                <a:cs typeface="Arial" panose="020B0604020202020204" pitchFamily="34" charset="0"/>
              </a:rPr>
              <a:t>expected to make measurable improvement</a:t>
            </a:r>
          </a:p>
        </p:txBody>
      </p:sp>
      <p:sp>
        <p:nvSpPr>
          <p:cNvPr id="8" name="מלבן 7"/>
          <p:cNvSpPr/>
          <p:nvPr/>
        </p:nvSpPr>
        <p:spPr>
          <a:xfrm>
            <a:off x="714758" y="835041"/>
            <a:ext cx="5941627" cy="954107"/>
          </a:xfrm>
          <a:prstGeom prst="rect">
            <a:avLst/>
          </a:prstGeom>
        </p:spPr>
        <p:txBody>
          <a:bodyPr wrap="none">
            <a:spAutoFit/>
          </a:bodyPr>
          <a:lstStyle/>
          <a:p>
            <a:r>
              <a:rPr lang="en-US" sz="2800" dirty="0" smtClean="0">
                <a:solidFill>
                  <a:srgbClr val="002060"/>
                </a:solidFill>
                <a:cs typeface="Arial" panose="020B0604020202020204" pitchFamily="34" charset="0"/>
              </a:rPr>
              <a:t>Good Shepherd </a:t>
            </a:r>
            <a:r>
              <a:rPr lang="en-US" sz="2800" dirty="0">
                <a:solidFill>
                  <a:srgbClr val="002060"/>
                </a:solidFill>
                <a:cs typeface="Arial" panose="020B0604020202020204" pitchFamily="34" charset="0"/>
              </a:rPr>
              <a:t>Rehab </a:t>
            </a:r>
            <a:r>
              <a:rPr lang="en-US" sz="2800" dirty="0" smtClean="0">
                <a:solidFill>
                  <a:srgbClr val="002060"/>
                </a:solidFill>
                <a:cs typeface="Arial" panose="020B0604020202020204" pitchFamily="34" charset="0"/>
              </a:rPr>
              <a:t>network </a:t>
            </a:r>
            <a:r>
              <a:rPr lang="en-US" sz="2000" dirty="0" smtClean="0">
                <a:solidFill>
                  <a:srgbClr val="002060"/>
                </a:solidFill>
                <a:cs typeface="Arial" panose="020B0604020202020204" pitchFamily="34" charset="0"/>
              </a:rPr>
              <a:t>(</a:t>
            </a:r>
            <a:r>
              <a:rPr lang="en-US" sz="2000" dirty="0">
                <a:solidFill>
                  <a:srgbClr val="002060"/>
                </a:solidFill>
                <a:cs typeface="Arial" panose="020B0604020202020204" pitchFamily="34" charset="0"/>
              </a:rPr>
              <a:t>Website)</a:t>
            </a:r>
            <a:r>
              <a:rPr lang="en-US" sz="2800" dirty="0">
                <a:solidFill>
                  <a:srgbClr val="002060"/>
                </a:solidFill>
                <a:cs typeface="Arial" panose="020B0604020202020204" pitchFamily="34" charset="0"/>
              </a:rPr>
              <a:t>:</a:t>
            </a:r>
          </a:p>
          <a:p>
            <a:pPr algn="l" rtl="0"/>
            <a:endParaRPr lang="he-IL" sz="2800" dirty="0">
              <a:solidFill>
                <a:srgbClr val="002060"/>
              </a:solidFill>
              <a:cs typeface="Arial" panose="020B0604020202020204" pitchFamily="34" charset="0"/>
            </a:endParaRPr>
          </a:p>
        </p:txBody>
      </p:sp>
      <p:pic>
        <p:nvPicPr>
          <p:cNvPr id="6" name="Picture 2"/>
          <p:cNvPicPr/>
          <p:nvPr/>
        </p:nvPicPr>
        <p:blipFill rotWithShape="1">
          <a:blip r:embed="rId3"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9" name="Picture 2" descr="\\lvnt15\home$\HelpDesk\תבניות\Gold%20Seal%20JCIAccred-HiResolu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07851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4849062C-8AF9-42EE-AECF-ED5425EF6352}"/>
              </a:ext>
            </a:extLst>
          </p:cNvPr>
          <p:cNvSpPr txBox="1"/>
          <p:nvPr/>
        </p:nvSpPr>
        <p:spPr>
          <a:xfrm>
            <a:off x="745724" y="989443"/>
            <a:ext cx="11088210" cy="4616648"/>
          </a:xfrm>
          <a:prstGeom prst="rect">
            <a:avLst/>
          </a:prstGeom>
          <a:noFill/>
        </p:spPr>
        <p:txBody>
          <a:bodyPr wrap="square" rtlCol="0">
            <a:spAutoFit/>
          </a:bodyPr>
          <a:lstStyle/>
          <a:p>
            <a:pPr>
              <a:lnSpc>
                <a:spcPct val="150000"/>
              </a:lnSpc>
            </a:pPr>
            <a:r>
              <a:rPr lang="en-US" sz="2800" dirty="0" smtClean="0">
                <a:solidFill>
                  <a:srgbClr val="002060"/>
                </a:solidFill>
              </a:rPr>
              <a:t>Kessler Rehabilitation Center </a:t>
            </a:r>
            <a:r>
              <a:rPr lang="en-US" sz="2000" dirty="0" smtClean="0">
                <a:solidFill>
                  <a:srgbClr val="002060"/>
                </a:solidFill>
                <a:cs typeface="Arial" panose="020B0604020202020204" pitchFamily="34" charset="0"/>
              </a:rPr>
              <a:t>(</a:t>
            </a:r>
            <a:r>
              <a:rPr lang="en-US" sz="2000" dirty="0">
                <a:solidFill>
                  <a:srgbClr val="002060"/>
                </a:solidFill>
                <a:cs typeface="Arial" panose="020B0604020202020204" pitchFamily="34" charset="0"/>
              </a:rPr>
              <a:t>Website)</a:t>
            </a:r>
            <a:r>
              <a:rPr lang="en-US" sz="2800" dirty="0">
                <a:solidFill>
                  <a:srgbClr val="002060"/>
                </a:solidFill>
                <a:cs typeface="Arial" panose="020B0604020202020204" pitchFamily="34" charset="0"/>
              </a:rPr>
              <a:t>:</a:t>
            </a:r>
          </a:p>
          <a:p>
            <a:pPr>
              <a:lnSpc>
                <a:spcPct val="150000"/>
              </a:lnSpc>
            </a:pPr>
            <a:endParaRPr lang="en-US" sz="2800" dirty="0" smtClean="0">
              <a:solidFill>
                <a:srgbClr val="002060"/>
              </a:solidFill>
            </a:endParaRPr>
          </a:p>
          <a:p>
            <a:pPr>
              <a:lnSpc>
                <a:spcPct val="150000"/>
              </a:lnSpc>
            </a:pPr>
            <a:r>
              <a:rPr lang="en-US" sz="2800" dirty="0" smtClean="0">
                <a:solidFill>
                  <a:srgbClr val="002060"/>
                </a:solidFill>
              </a:rPr>
              <a:t>Why </a:t>
            </a:r>
            <a:r>
              <a:rPr lang="en-US" sz="2800" dirty="0">
                <a:solidFill>
                  <a:srgbClr val="002060"/>
                </a:solidFill>
              </a:rPr>
              <a:t>should I choose acute rehabilitation?</a:t>
            </a:r>
          </a:p>
          <a:p>
            <a:pPr>
              <a:lnSpc>
                <a:spcPct val="150000"/>
              </a:lnSpc>
            </a:pPr>
            <a:r>
              <a:rPr lang="en-US" sz="2800" dirty="0" smtClean="0">
                <a:solidFill>
                  <a:srgbClr val="002060"/>
                </a:solidFill>
              </a:rPr>
              <a:t>An </a:t>
            </a:r>
            <a:r>
              <a:rPr lang="en-US" sz="2800" dirty="0">
                <a:solidFill>
                  <a:srgbClr val="002060"/>
                </a:solidFill>
              </a:rPr>
              <a:t>acute rehabilitation hospital, like Kessler, offers patients a more specialized and intensive program than those available at nursing </a:t>
            </a:r>
            <a:r>
              <a:rPr lang="en-US" sz="2800" dirty="0" smtClean="0">
                <a:solidFill>
                  <a:srgbClr val="002060"/>
                </a:solidFill>
              </a:rPr>
              <a:t>homes.</a:t>
            </a:r>
            <a:r>
              <a:rPr lang="en-US" sz="2800" dirty="0">
                <a:solidFill>
                  <a:srgbClr val="002060"/>
                </a:solidFill>
              </a:rPr>
              <a:t> As a result, patients generally achieve better outcomes and enjoy great </a:t>
            </a:r>
            <a:r>
              <a:rPr lang="en-US" sz="2800" dirty="0" smtClean="0">
                <a:solidFill>
                  <a:srgbClr val="002060"/>
                </a:solidFill>
              </a:rPr>
              <a:t>independence.</a:t>
            </a:r>
            <a:endParaRPr lang="en-US" sz="2800" dirty="0">
              <a:solidFill>
                <a:srgbClr val="002060"/>
              </a:solidFill>
            </a:endParaRPr>
          </a:p>
        </p:txBody>
      </p:sp>
      <p:pic>
        <p:nvPicPr>
          <p:cNvPr id="7" name="Picture 2"/>
          <p:cNvPicPr/>
          <p:nvPr/>
        </p:nvPicPr>
        <p:blipFill rotWithShape="1">
          <a:blip r:embed="rId3"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8" name="Picture 2" descr="\\lvnt15\home$\HelpDesk\תבניות\Gold%20Seal%20JCIAccred-HiResolu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07851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4849062C-8AF9-42EE-AECF-ED5425EF6352}"/>
              </a:ext>
            </a:extLst>
          </p:cNvPr>
          <p:cNvSpPr txBox="1"/>
          <p:nvPr/>
        </p:nvSpPr>
        <p:spPr>
          <a:xfrm>
            <a:off x="755520" y="1477248"/>
            <a:ext cx="11238006" cy="3970318"/>
          </a:xfrm>
          <a:prstGeom prst="rect">
            <a:avLst/>
          </a:prstGeom>
          <a:noFill/>
        </p:spPr>
        <p:txBody>
          <a:bodyPr wrap="square" rtlCol="0">
            <a:spAutoFit/>
          </a:bodyPr>
          <a:lstStyle/>
          <a:p>
            <a:pPr>
              <a:lnSpc>
                <a:spcPct val="150000"/>
              </a:lnSpc>
            </a:pPr>
            <a:r>
              <a:rPr lang="en-US" sz="2800" dirty="0" smtClean="0">
                <a:solidFill>
                  <a:srgbClr val="002060"/>
                </a:solidFill>
              </a:rPr>
              <a:t>None of the frequently used criteria, however, show an obvious difference between specialized rehabilitation medicine and the use of rehabilitation elements in a nursing home. With a relatively small investment, nursing homes can employ professionals who can be described as a multidisciplinary team, and can treat  patients after medical events intensively. They may even employ a physiatrist to supervise the professionals. </a:t>
            </a:r>
            <a:endParaRPr lang="en-US" sz="2800" dirty="0">
              <a:solidFill>
                <a:srgbClr val="002060"/>
              </a:solidFill>
            </a:endParaRPr>
          </a:p>
        </p:txBody>
      </p:sp>
      <p:pic>
        <p:nvPicPr>
          <p:cNvPr id="7" name="Picture 2"/>
          <p:cNvPicPr/>
          <p:nvPr/>
        </p:nvPicPr>
        <p:blipFill rotWithShape="1">
          <a:blip r:embed="rId3"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8" name="Picture 2" descr="\\lvnt15\home$\HelpDesk\תבניות\Gold%20Seal%20JCIAccred-HiResolu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07851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4849062C-8AF9-42EE-AECF-ED5425EF6352}"/>
              </a:ext>
            </a:extLst>
          </p:cNvPr>
          <p:cNvSpPr txBox="1"/>
          <p:nvPr/>
        </p:nvSpPr>
        <p:spPr>
          <a:xfrm>
            <a:off x="788377" y="1358979"/>
            <a:ext cx="11088210" cy="3970318"/>
          </a:xfrm>
          <a:prstGeom prst="rect">
            <a:avLst/>
          </a:prstGeom>
          <a:noFill/>
        </p:spPr>
        <p:txBody>
          <a:bodyPr wrap="square" rtlCol="0">
            <a:spAutoFit/>
          </a:bodyPr>
          <a:lstStyle/>
          <a:p>
            <a:pPr>
              <a:lnSpc>
                <a:spcPct val="150000"/>
              </a:lnSpc>
            </a:pPr>
            <a:r>
              <a:rPr lang="en-US" sz="2800" dirty="0" smtClean="0">
                <a:solidFill>
                  <a:srgbClr val="002060"/>
                </a:solidFill>
              </a:rPr>
              <a:t>But this does not make them specialized rehabilitation wards. </a:t>
            </a:r>
          </a:p>
          <a:p>
            <a:pPr>
              <a:lnSpc>
                <a:spcPct val="150000"/>
              </a:lnSpc>
            </a:pPr>
            <a:endParaRPr lang="en-US" sz="2800" dirty="0" smtClean="0">
              <a:solidFill>
                <a:srgbClr val="002060"/>
              </a:solidFill>
            </a:endParaRPr>
          </a:p>
          <a:p>
            <a:pPr>
              <a:lnSpc>
                <a:spcPct val="150000"/>
              </a:lnSpc>
            </a:pPr>
            <a:r>
              <a:rPr lang="en-US" sz="2800" dirty="0" smtClean="0">
                <a:solidFill>
                  <a:srgbClr val="002060"/>
                </a:solidFill>
              </a:rPr>
              <a:t>Only the presence of a critical mass of physiatrists who can lead a specialized team to achieving maximal survival and ability realization makes a ward a specialized rehabilitation ward, and makes a clear difference between such a ward and a well-furnished nursing home. </a:t>
            </a:r>
            <a:endParaRPr lang="en-US" sz="2800" dirty="0">
              <a:solidFill>
                <a:srgbClr val="002060"/>
              </a:solidFill>
            </a:endParaRPr>
          </a:p>
        </p:txBody>
      </p:sp>
      <p:pic>
        <p:nvPicPr>
          <p:cNvPr id="7" name="Picture 2"/>
          <p:cNvPicPr/>
          <p:nvPr/>
        </p:nvPicPr>
        <p:blipFill rotWithShape="1">
          <a:blip r:embed="rId3"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8" name="Picture 2" descr="\\lvnt15\home$\HelpDesk\תבניות\Gold%20Seal%20JCIAccred-HiResolu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73907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4849062C-8AF9-42EE-AECF-ED5425EF6352}"/>
              </a:ext>
            </a:extLst>
          </p:cNvPr>
          <p:cNvSpPr txBox="1"/>
          <p:nvPr/>
        </p:nvSpPr>
        <p:spPr>
          <a:xfrm>
            <a:off x="707284" y="1720840"/>
            <a:ext cx="11088210" cy="3970318"/>
          </a:xfrm>
          <a:prstGeom prst="rect">
            <a:avLst/>
          </a:prstGeom>
          <a:noFill/>
        </p:spPr>
        <p:txBody>
          <a:bodyPr wrap="square" rtlCol="0">
            <a:spAutoFit/>
          </a:bodyPr>
          <a:lstStyle/>
          <a:p>
            <a:pPr>
              <a:lnSpc>
                <a:spcPct val="150000"/>
              </a:lnSpc>
            </a:pPr>
            <a:r>
              <a:rPr lang="en-US" sz="2800" dirty="0" smtClean="0">
                <a:solidFill>
                  <a:srgbClr val="002060"/>
                </a:solidFill>
              </a:rPr>
              <a:t>The new approach has expanded the horizon of medicine, and brought about new human achievements. </a:t>
            </a:r>
          </a:p>
          <a:p>
            <a:pPr>
              <a:lnSpc>
                <a:spcPct val="150000"/>
              </a:lnSpc>
            </a:pPr>
            <a:endParaRPr lang="en-US" sz="2800" dirty="0" smtClean="0">
              <a:solidFill>
                <a:srgbClr val="002060"/>
              </a:solidFill>
            </a:endParaRPr>
          </a:p>
          <a:p>
            <a:pPr>
              <a:lnSpc>
                <a:spcPct val="150000"/>
              </a:lnSpc>
            </a:pPr>
            <a:r>
              <a:rPr lang="en-US" sz="2800" dirty="0" smtClean="0">
                <a:solidFill>
                  <a:srgbClr val="002060"/>
                </a:solidFill>
              </a:rPr>
              <a:t>To </a:t>
            </a:r>
            <a:r>
              <a:rPr lang="en-US" sz="2800" dirty="0">
                <a:solidFill>
                  <a:srgbClr val="002060"/>
                </a:solidFill>
              </a:rPr>
              <a:t>follow a path of continued </a:t>
            </a:r>
            <a:r>
              <a:rPr lang="en-US" sz="2800" dirty="0" smtClean="0">
                <a:solidFill>
                  <a:srgbClr val="002060"/>
                </a:solidFill>
              </a:rPr>
              <a:t>improvement in these achievements, however, we suggest several changes in </a:t>
            </a:r>
            <a:r>
              <a:rPr lang="en-US" sz="2800" dirty="0">
                <a:solidFill>
                  <a:srgbClr val="002060"/>
                </a:solidFill>
              </a:rPr>
              <a:t>trending practices</a:t>
            </a:r>
            <a:r>
              <a:rPr lang="en-US" sz="2800" dirty="0" smtClean="0">
                <a:solidFill>
                  <a:srgbClr val="002060"/>
                </a:solidFill>
              </a:rPr>
              <a:t>, based on concepts reflected in the strategic goals of </a:t>
            </a:r>
            <a:r>
              <a:rPr lang="en-US" sz="2800" dirty="0">
                <a:solidFill>
                  <a:srgbClr val="002060"/>
                </a:solidFill>
              </a:rPr>
              <a:t>rehabilitation </a:t>
            </a:r>
            <a:r>
              <a:rPr lang="en-US" sz="2800" dirty="0" smtClean="0">
                <a:solidFill>
                  <a:srgbClr val="002060"/>
                </a:solidFill>
              </a:rPr>
              <a:t>medicine.</a:t>
            </a:r>
            <a:endParaRPr lang="en-US" sz="2800" dirty="0">
              <a:solidFill>
                <a:srgbClr val="002060"/>
              </a:solidFill>
            </a:endParaRPr>
          </a:p>
        </p:txBody>
      </p:sp>
      <p:pic>
        <p:nvPicPr>
          <p:cNvPr id="7" name="Picture 2"/>
          <p:cNvPicPr/>
          <p:nvPr/>
        </p:nvPicPr>
        <p:blipFill rotWithShape="1">
          <a:blip r:embed="rId3"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8" name="Picture 2" descr="\\lvnt15\home$\HelpDesk\תבניות\Gold%20Seal%20JCIAccred-HiResolu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27118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4849062C-8AF9-42EE-AECF-ED5425EF6352}"/>
              </a:ext>
            </a:extLst>
          </p:cNvPr>
          <p:cNvSpPr txBox="1"/>
          <p:nvPr/>
        </p:nvSpPr>
        <p:spPr>
          <a:xfrm>
            <a:off x="698935" y="583554"/>
            <a:ext cx="11088210" cy="5262979"/>
          </a:xfrm>
          <a:prstGeom prst="rect">
            <a:avLst/>
          </a:prstGeom>
          <a:noFill/>
        </p:spPr>
        <p:txBody>
          <a:bodyPr wrap="square" rtlCol="0">
            <a:spAutoFit/>
          </a:bodyPr>
          <a:lstStyle/>
          <a:p>
            <a:pPr>
              <a:lnSpc>
                <a:spcPct val="150000"/>
              </a:lnSpc>
            </a:pPr>
            <a:r>
              <a:rPr lang="en-US" sz="2800" dirty="0" smtClean="0">
                <a:solidFill>
                  <a:srgbClr val="002060"/>
                </a:solidFill>
              </a:rPr>
              <a:t>These physicians must have knowledge and experience                                        in preventing the complications of the specific injuries and diseases of the patients who require rehabilitation, and in assessing both actual  </a:t>
            </a:r>
            <a:r>
              <a:rPr lang="en-US" sz="2800" dirty="0">
                <a:solidFill>
                  <a:srgbClr val="002060"/>
                </a:solidFill>
              </a:rPr>
              <a:t>and potential </a:t>
            </a:r>
            <a:r>
              <a:rPr lang="en-US" sz="2800" dirty="0" smtClean="0">
                <a:solidFill>
                  <a:srgbClr val="002060"/>
                </a:solidFill>
              </a:rPr>
              <a:t>function, for each type of impairment, for each severity. </a:t>
            </a:r>
          </a:p>
          <a:p>
            <a:pPr>
              <a:lnSpc>
                <a:spcPct val="150000"/>
              </a:lnSpc>
            </a:pPr>
            <a:endParaRPr lang="en-US" sz="2800" dirty="0" smtClean="0">
              <a:solidFill>
                <a:srgbClr val="002060"/>
              </a:solidFill>
            </a:endParaRPr>
          </a:p>
          <a:p>
            <a:pPr>
              <a:lnSpc>
                <a:spcPct val="150000"/>
              </a:lnSpc>
            </a:pPr>
            <a:r>
              <a:rPr lang="en-US" sz="2800" dirty="0" smtClean="0">
                <a:solidFill>
                  <a:srgbClr val="002060"/>
                </a:solidFill>
              </a:rPr>
              <a:t>The multidisciplinary teams </a:t>
            </a:r>
            <a:r>
              <a:rPr lang="en-US" sz="2800" dirty="0">
                <a:solidFill>
                  <a:srgbClr val="002060"/>
                </a:solidFill>
              </a:rPr>
              <a:t>must have </a:t>
            </a:r>
            <a:r>
              <a:rPr lang="en-US" sz="2800" dirty="0" smtClean="0">
                <a:solidFill>
                  <a:srgbClr val="002060"/>
                </a:solidFill>
              </a:rPr>
              <a:t>the knowledge </a:t>
            </a:r>
            <a:r>
              <a:rPr lang="en-US" sz="2800" dirty="0">
                <a:solidFill>
                  <a:srgbClr val="002060"/>
                </a:solidFill>
              </a:rPr>
              <a:t>and </a:t>
            </a:r>
            <a:r>
              <a:rPr lang="en-US" sz="2800" dirty="0" smtClean="0">
                <a:solidFill>
                  <a:srgbClr val="002060"/>
                </a:solidFill>
              </a:rPr>
              <a:t>experience required to translate the physicians’ knowledge and experience into care that maximizes survival and ability realization.</a:t>
            </a:r>
            <a:endParaRPr lang="en-US" sz="2800" dirty="0">
              <a:solidFill>
                <a:srgbClr val="002060"/>
              </a:solidFill>
            </a:endParaRPr>
          </a:p>
        </p:txBody>
      </p:sp>
      <p:pic>
        <p:nvPicPr>
          <p:cNvPr id="7" name="Picture 2"/>
          <p:cNvPicPr/>
          <p:nvPr/>
        </p:nvPicPr>
        <p:blipFill rotWithShape="1">
          <a:blip r:embed="rId3"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8" name="Picture 2" descr="\\lvnt15\home$\HelpDesk\תבניות\Gold%20Seal%20JCIAccred-HiResolu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123449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4849062C-8AF9-42EE-AECF-ED5425EF6352}"/>
              </a:ext>
            </a:extLst>
          </p:cNvPr>
          <p:cNvSpPr txBox="1"/>
          <p:nvPr/>
        </p:nvSpPr>
        <p:spPr>
          <a:xfrm>
            <a:off x="698935" y="906201"/>
            <a:ext cx="11088210" cy="3903504"/>
          </a:xfrm>
          <a:prstGeom prst="rect">
            <a:avLst/>
          </a:prstGeom>
          <a:noFill/>
        </p:spPr>
        <p:txBody>
          <a:bodyPr wrap="square" rtlCol="0">
            <a:spAutoFit/>
          </a:bodyPr>
          <a:lstStyle/>
          <a:p>
            <a:pPr>
              <a:lnSpc>
                <a:spcPct val="150000"/>
              </a:lnSpc>
            </a:pPr>
            <a:r>
              <a:rPr lang="en-US" sz="2800" dirty="0" smtClean="0">
                <a:solidFill>
                  <a:srgbClr val="002060"/>
                </a:solidFill>
              </a:rPr>
              <a:t>Inclusion of the</a:t>
            </a:r>
            <a:r>
              <a:rPr lang="en-US" sz="2800" dirty="0">
                <a:solidFill>
                  <a:srgbClr val="002060"/>
                </a:solidFill>
              </a:rPr>
              <a:t> expected </a:t>
            </a:r>
            <a:r>
              <a:rPr lang="en-US" sz="2800" dirty="0" smtClean="0">
                <a:solidFill>
                  <a:srgbClr val="002060"/>
                </a:solidFill>
              </a:rPr>
              <a:t>advantage of a facility </a:t>
            </a:r>
            <a:r>
              <a:rPr lang="en-US" sz="2800" dirty="0">
                <a:solidFill>
                  <a:srgbClr val="002060"/>
                </a:solidFill>
              </a:rPr>
              <a:t>in prolonging </a:t>
            </a:r>
            <a:r>
              <a:rPr lang="en-US" sz="2800" dirty="0" smtClean="0">
                <a:solidFill>
                  <a:srgbClr val="002060"/>
                </a:solidFill>
              </a:rPr>
              <a:t>the survival </a:t>
            </a:r>
            <a:r>
              <a:rPr lang="en-US" sz="2800" dirty="0">
                <a:solidFill>
                  <a:srgbClr val="002060"/>
                </a:solidFill>
              </a:rPr>
              <a:t>and maximizing </a:t>
            </a:r>
            <a:r>
              <a:rPr lang="en-US" sz="2800" dirty="0" smtClean="0">
                <a:solidFill>
                  <a:srgbClr val="002060"/>
                </a:solidFill>
              </a:rPr>
              <a:t>the ability realization of persons with disability among the inclusion criteria of rehabilitation wards creates a commitment to leveraging that advantage; makes the distinction between specialized and non-specialized rehabilitation; and may increase investments in specialized rehabilitation, contributing to improved rehabilitation outcomes.</a:t>
            </a:r>
            <a:endParaRPr lang="en-US" sz="2800" dirty="0">
              <a:solidFill>
                <a:srgbClr val="002060"/>
              </a:solidFill>
            </a:endParaRPr>
          </a:p>
        </p:txBody>
      </p:sp>
      <p:pic>
        <p:nvPicPr>
          <p:cNvPr id="7" name="Picture 2"/>
          <p:cNvPicPr/>
          <p:nvPr/>
        </p:nvPicPr>
        <p:blipFill rotWithShape="1">
          <a:blip r:embed="rId3"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8" name="Picture 2" descr="\\lvnt15\home$\HelpDesk\תבניות\Gold%20Seal%20JCIAccred-HiResolu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57468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4849062C-8AF9-42EE-AECF-ED5425EF6352}"/>
              </a:ext>
            </a:extLst>
          </p:cNvPr>
          <p:cNvSpPr txBox="1"/>
          <p:nvPr/>
        </p:nvSpPr>
        <p:spPr>
          <a:xfrm>
            <a:off x="698935" y="1324248"/>
            <a:ext cx="11088210" cy="5447645"/>
          </a:xfrm>
          <a:prstGeom prst="rect">
            <a:avLst/>
          </a:prstGeom>
          <a:noFill/>
        </p:spPr>
        <p:txBody>
          <a:bodyPr wrap="square" rtlCol="0">
            <a:spAutoFit/>
          </a:bodyPr>
          <a:lstStyle/>
          <a:p>
            <a:pPr>
              <a:lnSpc>
                <a:spcPct val="150000"/>
              </a:lnSpc>
            </a:pPr>
            <a:r>
              <a:rPr lang="en-US" sz="3600" dirty="0" smtClean="0">
                <a:solidFill>
                  <a:srgbClr val="002060"/>
                </a:solidFill>
              </a:rPr>
              <a:t>Yes, we can!</a:t>
            </a:r>
          </a:p>
          <a:p>
            <a:pPr>
              <a:lnSpc>
                <a:spcPct val="150000"/>
              </a:lnSpc>
            </a:pPr>
            <a:r>
              <a:rPr lang="en-US" sz="2800" dirty="0" smtClean="0">
                <a:solidFill>
                  <a:srgbClr val="002060"/>
                </a:solidFill>
              </a:rPr>
              <a:t>We can </a:t>
            </a:r>
            <a:r>
              <a:rPr lang="en-US" sz="2800" dirty="0">
                <a:solidFill>
                  <a:srgbClr val="002060"/>
                </a:solidFill>
              </a:rPr>
              <a:t>improve rehabilitation </a:t>
            </a:r>
            <a:r>
              <a:rPr lang="en-US" sz="2800" dirty="0" smtClean="0">
                <a:solidFill>
                  <a:srgbClr val="002060"/>
                </a:solidFill>
              </a:rPr>
              <a:t>outcomes by defining  prolonged </a:t>
            </a:r>
            <a:r>
              <a:rPr lang="en-US" sz="2800" dirty="0">
                <a:solidFill>
                  <a:srgbClr val="002060"/>
                </a:solidFill>
              </a:rPr>
              <a:t>survival </a:t>
            </a:r>
            <a:r>
              <a:rPr lang="en-US" sz="2800" dirty="0" smtClean="0">
                <a:solidFill>
                  <a:srgbClr val="002060"/>
                </a:solidFill>
              </a:rPr>
              <a:t>and </a:t>
            </a:r>
            <a:r>
              <a:rPr lang="en-US" sz="2800" i="1" dirty="0">
                <a:solidFill>
                  <a:srgbClr val="002060"/>
                </a:solidFill>
              </a:rPr>
              <a:t>maximum</a:t>
            </a:r>
            <a:r>
              <a:rPr lang="en-US" sz="2800" dirty="0">
                <a:solidFill>
                  <a:srgbClr val="002060"/>
                </a:solidFill>
              </a:rPr>
              <a:t> ability realization </a:t>
            </a:r>
            <a:r>
              <a:rPr lang="en-US" sz="2800" dirty="0" smtClean="0">
                <a:solidFill>
                  <a:srgbClr val="002060"/>
                </a:solidFill>
              </a:rPr>
              <a:t>as main </a:t>
            </a:r>
            <a:r>
              <a:rPr lang="en-US" sz="2800" dirty="0">
                <a:solidFill>
                  <a:srgbClr val="002060"/>
                </a:solidFill>
              </a:rPr>
              <a:t>rehabilitation </a:t>
            </a:r>
            <a:r>
              <a:rPr lang="en-US" sz="2800" dirty="0" smtClean="0">
                <a:solidFill>
                  <a:srgbClr val="002060"/>
                </a:solidFill>
              </a:rPr>
              <a:t>goals; by including the potential to achieve these goals in the criteria for admission to rehabilitation; and by focusing rehabilitation goals and training on their benefit </a:t>
            </a:r>
            <a:r>
              <a:rPr lang="en-US" sz="2800" dirty="0">
                <a:solidFill>
                  <a:srgbClr val="002060"/>
                </a:solidFill>
              </a:rPr>
              <a:t>for </a:t>
            </a:r>
            <a:r>
              <a:rPr lang="en-US" sz="2800" dirty="0" smtClean="0">
                <a:solidFill>
                  <a:srgbClr val="002060"/>
                </a:solidFill>
              </a:rPr>
              <a:t>patients and on the patients’ desires. </a:t>
            </a:r>
            <a:endParaRPr lang="en-US" sz="2800" dirty="0">
              <a:solidFill>
                <a:srgbClr val="002060"/>
              </a:solidFill>
            </a:endParaRPr>
          </a:p>
          <a:p>
            <a:pPr marL="571500" lvl="0" indent="-571500" fontAlgn="base">
              <a:lnSpc>
                <a:spcPct val="150000"/>
              </a:lnSpc>
              <a:buFont typeface="Arial" panose="020B0604020202020204" pitchFamily="34" charset="0"/>
              <a:buChar char="•"/>
            </a:pPr>
            <a:endParaRPr lang="en-US" sz="2800" dirty="0">
              <a:solidFill>
                <a:srgbClr val="002060"/>
              </a:solidFill>
            </a:endParaRPr>
          </a:p>
          <a:p>
            <a:pPr marL="571500" lvl="0" indent="-571500" fontAlgn="base">
              <a:lnSpc>
                <a:spcPct val="150000"/>
              </a:lnSpc>
              <a:buFont typeface="Arial" panose="020B0604020202020204" pitchFamily="34" charset="0"/>
              <a:buChar char="•"/>
            </a:pPr>
            <a:endParaRPr lang="en-US" sz="2800" dirty="0">
              <a:solidFill>
                <a:srgbClr val="002060"/>
              </a:solidFill>
            </a:endParaRPr>
          </a:p>
        </p:txBody>
      </p:sp>
      <p:sp>
        <p:nvSpPr>
          <p:cNvPr id="2" name="TextBox 1"/>
          <p:cNvSpPr txBox="1"/>
          <p:nvPr/>
        </p:nvSpPr>
        <p:spPr>
          <a:xfrm>
            <a:off x="698935" y="677917"/>
            <a:ext cx="8476596" cy="646331"/>
          </a:xfrm>
          <a:prstGeom prst="rect">
            <a:avLst/>
          </a:prstGeom>
          <a:noFill/>
        </p:spPr>
        <p:txBody>
          <a:bodyPr wrap="square" rtlCol="1">
            <a:spAutoFit/>
          </a:bodyPr>
          <a:lstStyle/>
          <a:p>
            <a:r>
              <a:rPr lang="en-US" sz="3600" b="1" dirty="0" smtClean="0">
                <a:solidFill>
                  <a:srgbClr val="002060"/>
                </a:solidFill>
              </a:rPr>
              <a:t>Conclusion</a:t>
            </a:r>
            <a:endParaRPr lang="he-IL" sz="3600" b="1" dirty="0">
              <a:solidFill>
                <a:srgbClr val="002060"/>
              </a:solidFill>
            </a:endParaRPr>
          </a:p>
        </p:txBody>
      </p:sp>
      <p:pic>
        <p:nvPicPr>
          <p:cNvPr id="7" name="Picture 2"/>
          <p:cNvPicPr/>
          <p:nvPr/>
        </p:nvPicPr>
        <p:blipFill rotWithShape="1">
          <a:blip r:embed="rId3"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8" name="Picture 2" descr="\\lvnt15\home$\HelpDesk\תבניות\Gold%20Seal%20JCIAccred-HiResolu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747344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4849062C-8AF9-42EE-AECF-ED5425EF6352}"/>
              </a:ext>
            </a:extLst>
          </p:cNvPr>
          <p:cNvSpPr txBox="1"/>
          <p:nvPr/>
        </p:nvSpPr>
        <p:spPr>
          <a:xfrm>
            <a:off x="551895" y="1324248"/>
            <a:ext cx="11088210" cy="4616648"/>
          </a:xfrm>
          <a:prstGeom prst="rect">
            <a:avLst/>
          </a:prstGeom>
          <a:noFill/>
        </p:spPr>
        <p:txBody>
          <a:bodyPr wrap="square" rtlCol="0">
            <a:spAutoFit/>
          </a:bodyPr>
          <a:lstStyle/>
          <a:p>
            <a:pPr>
              <a:lnSpc>
                <a:spcPct val="150000"/>
              </a:lnSpc>
            </a:pPr>
            <a:r>
              <a:rPr lang="en-US" sz="2800" dirty="0" smtClean="0">
                <a:solidFill>
                  <a:srgbClr val="002060"/>
                </a:solidFill>
              </a:rPr>
              <a:t>Several statements in this presentation may be controversial. </a:t>
            </a:r>
          </a:p>
          <a:p>
            <a:pPr>
              <a:lnSpc>
                <a:spcPct val="150000"/>
              </a:lnSpc>
            </a:pPr>
            <a:r>
              <a:rPr lang="en-US" sz="2800" dirty="0" smtClean="0">
                <a:solidFill>
                  <a:srgbClr val="002060"/>
                </a:solidFill>
              </a:rPr>
              <a:t>I believe that the suggested changes can improve rehabilitation outcomes, but there are no data to prove it directly. I welcome, therefore, cooperation in studies that would examine these suggestions.</a:t>
            </a:r>
          </a:p>
          <a:p>
            <a:pPr>
              <a:lnSpc>
                <a:spcPct val="150000"/>
              </a:lnSpc>
            </a:pPr>
            <a:endParaRPr lang="en-US" sz="2800" dirty="0" smtClean="0">
              <a:solidFill>
                <a:srgbClr val="002060"/>
              </a:solidFill>
            </a:endParaRPr>
          </a:p>
          <a:p>
            <a:pPr marL="514350" indent="-514350">
              <a:lnSpc>
                <a:spcPct val="150000"/>
              </a:lnSpc>
              <a:buAutoNum type="arabicPeriod"/>
            </a:pPr>
            <a:r>
              <a:rPr lang="en-US" sz="2800" dirty="0" smtClean="0">
                <a:solidFill>
                  <a:srgbClr val="002060"/>
                </a:solidFill>
              </a:rPr>
              <a:t>How many of you agree that prolonging life should be a strategic rehabilitation goal?</a:t>
            </a:r>
            <a:endParaRPr lang="en-US" sz="2800" dirty="0">
              <a:solidFill>
                <a:srgbClr val="002060"/>
              </a:solidFill>
            </a:endParaRPr>
          </a:p>
        </p:txBody>
      </p:sp>
      <p:sp>
        <p:nvSpPr>
          <p:cNvPr id="2" name="TextBox 1"/>
          <p:cNvSpPr txBox="1"/>
          <p:nvPr/>
        </p:nvSpPr>
        <p:spPr>
          <a:xfrm>
            <a:off x="698935" y="677917"/>
            <a:ext cx="8476596" cy="646331"/>
          </a:xfrm>
          <a:prstGeom prst="rect">
            <a:avLst/>
          </a:prstGeom>
          <a:noFill/>
        </p:spPr>
        <p:txBody>
          <a:bodyPr wrap="square" rtlCol="1">
            <a:spAutoFit/>
          </a:bodyPr>
          <a:lstStyle/>
          <a:p>
            <a:r>
              <a:rPr lang="en-US" sz="3600" b="1" dirty="0" smtClean="0">
                <a:solidFill>
                  <a:srgbClr val="002060"/>
                </a:solidFill>
              </a:rPr>
              <a:t>Discussion</a:t>
            </a:r>
            <a:endParaRPr lang="he-IL" sz="3600" b="1" dirty="0">
              <a:solidFill>
                <a:srgbClr val="002060"/>
              </a:solidFill>
            </a:endParaRPr>
          </a:p>
        </p:txBody>
      </p:sp>
      <p:pic>
        <p:nvPicPr>
          <p:cNvPr id="7" name="Picture 2"/>
          <p:cNvPicPr/>
          <p:nvPr/>
        </p:nvPicPr>
        <p:blipFill rotWithShape="1">
          <a:blip r:embed="rId3"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8" name="Picture 2" descr="\\lvnt15\home$\HelpDesk\תבניות\Gold%20Seal%20JCIAccred-HiResolu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84388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4849062C-8AF9-42EE-AECF-ED5425EF6352}"/>
              </a:ext>
            </a:extLst>
          </p:cNvPr>
          <p:cNvSpPr txBox="1"/>
          <p:nvPr/>
        </p:nvSpPr>
        <p:spPr>
          <a:xfrm>
            <a:off x="551895" y="1324248"/>
            <a:ext cx="11088210" cy="3323987"/>
          </a:xfrm>
          <a:prstGeom prst="rect">
            <a:avLst/>
          </a:prstGeom>
          <a:noFill/>
        </p:spPr>
        <p:txBody>
          <a:bodyPr wrap="square" rtlCol="0">
            <a:spAutoFit/>
          </a:bodyPr>
          <a:lstStyle/>
          <a:p>
            <a:pPr>
              <a:lnSpc>
                <a:spcPct val="150000"/>
              </a:lnSpc>
            </a:pPr>
            <a:endParaRPr lang="en-US" sz="2800" dirty="0" smtClean="0">
              <a:solidFill>
                <a:srgbClr val="002060"/>
              </a:solidFill>
            </a:endParaRPr>
          </a:p>
          <a:p>
            <a:pPr marL="361950" indent="-361950">
              <a:lnSpc>
                <a:spcPct val="150000"/>
              </a:lnSpc>
            </a:pPr>
            <a:r>
              <a:rPr lang="en-US" sz="2800" dirty="0" smtClean="0">
                <a:solidFill>
                  <a:srgbClr val="002060"/>
                </a:solidFill>
              </a:rPr>
              <a:t>2. We will discuss ability realization after the next presentation. </a:t>
            </a:r>
          </a:p>
          <a:p>
            <a:pPr marL="361950" indent="-361950">
              <a:lnSpc>
                <a:spcPct val="150000"/>
              </a:lnSpc>
            </a:pPr>
            <a:r>
              <a:rPr lang="en-US" sz="2800" dirty="0">
                <a:solidFill>
                  <a:srgbClr val="002060"/>
                </a:solidFill>
              </a:rPr>
              <a:t> </a:t>
            </a:r>
            <a:r>
              <a:rPr lang="en-US" sz="2800" dirty="0" smtClean="0">
                <a:solidFill>
                  <a:srgbClr val="002060"/>
                </a:solidFill>
              </a:rPr>
              <a:t>   How </a:t>
            </a:r>
            <a:r>
              <a:rPr lang="en-US" sz="2800" dirty="0">
                <a:solidFill>
                  <a:srgbClr val="002060"/>
                </a:solidFill>
              </a:rPr>
              <a:t>many of you agree that </a:t>
            </a:r>
            <a:r>
              <a:rPr lang="en-US" sz="2800" dirty="0" smtClean="0">
                <a:solidFill>
                  <a:srgbClr val="002060"/>
                </a:solidFill>
              </a:rPr>
              <a:t>rehabilitation goals and training </a:t>
            </a:r>
            <a:r>
              <a:rPr lang="en-US" sz="2800" dirty="0">
                <a:solidFill>
                  <a:srgbClr val="002060"/>
                </a:solidFill>
              </a:rPr>
              <a:t>should be set based on their benefit </a:t>
            </a:r>
            <a:r>
              <a:rPr lang="en-US" sz="2800" dirty="0" smtClean="0">
                <a:solidFill>
                  <a:srgbClr val="002060"/>
                </a:solidFill>
              </a:rPr>
              <a:t>for </a:t>
            </a:r>
            <a:r>
              <a:rPr lang="en-US" sz="2800" dirty="0">
                <a:solidFill>
                  <a:srgbClr val="002060"/>
                </a:solidFill>
              </a:rPr>
              <a:t>the patient, rather than </a:t>
            </a:r>
            <a:r>
              <a:rPr lang="en-US" sz="2800" dirty="0" smtClean="0">
                <a:solidFill>
                  <a:srgbClr val="002060"/>
                </a:solidFill>
              </a:rPr>
              <a:t>merely on reducing the burden of care?</a:t>
            </a:r>
            <a:endParaRPr lang="en-US" sz="2800" dirty="0">
              <a:solidFill>
                <a:srgbClr val="002060"/>
              </a:solidFill>
            </a:endParaRPr>
          </a:p>
        </p:txBody>
      </p:sp>
      <p:sp>
        <p:nvSpPr>
          <p:cNvPr id="2" name="TextBox 1"/>
          <p:cNvSpPr txBox="1"/>
          <p:nvPr/>
        </p:nvSpPr>
        <p:spPr>
          <a:xfrm>
            <a:off x="698935" y="677917"/>
            <a:ext cx="8476596" cy="646331"/>
          </a:xfrm>
          <a:prstGeom prst="rect">
            <a:avLst/>
          </a:prstGeom>
          <a:noFill/>
        </p:spPr>
        <p:txBody>
          <a:bodyPr wrap="square" rtlCol="1">
            <a:spAutoFit/>
          </a:bodyPr>
          <a:lstStyle/>
          <a:p>
            <a:r>
              <a:rPr lang="en-US" sz="3600" b="1" dirty="0" smtClean="0">
                <a:solidFill>
                  <a:srgbClr val="002060"/>
                </a:solidFill>
              </a:rPr>
              <a:t>Discussion</a:t>
            </a:r>
            <a:endParaRPr lang="he-IL" sz="3600" b="1" dirty="0">
              <a:solidFill>
                <a:srgbClr val="002060"/>
              </a:solidFill>
            </a:endParaRPr>
          </a:p>
        </p:txBody>
      </p:sp>
      <p:pic>
        <p:nvPicPr>
          <p:cNvPr id="7" name="Picture 2"/>
          <p:cNvPicPr/>
          <p:nvPr/>
        </p:nvPicPr>
        <p:blipFill rotWithShape="1">
          <a:blip r:embed="rId3"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8" name="Picture 2" descr="\\lvnt15\home$\HelpDesk\תבניות\Gold%20Seal%20JCIAccred-HiResolu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673578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4849062C-8AF9-42EE-AECF-ED5425EF6352}"/>
              </a:ext>
            </a:extLst>
          </p:cNvPr>
          <p:cNvSpPr txBox="1"/>
          <p:nvPr/>
        </p:nvSpPr>
        <p:spPr>
          <a:xfrm>
            <a:off x="551895" y="1166593"/>
            <a:ext cx="11088210" cy="5262979"/>
          </a:xfrm>
          <a:prstGeom prst="rect">
            <a:avLst/>
          </a:prstGeom>
          <a:noFill/>
        </p:spPr>
        <p:txBody>
          <a:bodyPr wrap="square" rtlCol="0">
            <a:spAutoFit/>
          </a:bodyPr>
          <a:lstStyle/>
          <a:p>
            <a:pPr>
              <a:lnSpc>
                <a:spcPct val="150000"/>
              </a:lnSpc>
            </a:pPr>
            <a:endParaRPr lang="en-US" sz="2800" dirty="0" smtClean="0">
              <a:solidFill>
                <a:srgbClr val="002060"/>
              </a:solidFill>
            </a:endParaRPr>
          </a:p>
          <a:p>
            <a:pPr marL="361950" indent="-361950">
              <a:lnSpc>
                <a:spcPct val="150000"/>
              </a:lnSpc>
            </a:pPr>
            <a:r>
              <a:rPr lang="en-US" sz="2800" dirty="0" smtClean="0">
                <a:solidFill>
                  <a:srgbClr val="002060"/>
                </a:solidFill>
              </a:rPr>
              <a:t>3. How </a:t>
            </a:r>
            <a:r>
              <a:rPr lang="en-US" sz="2800" dirty="0">
                <a:solidFill>
                  <a:srgbClr val="002060"/>
                </a:solidFill>
              </a:rPr>
              <a:t>many of you agree </a:t>
            </a:r>
            <a:r>
              <a:rPr lang="en-US" sz="2800" dirty="0" smtClean="0">
                <a:solidFill>
                  <a:srgbClr val="002060"/>
                </a:solidFill>
              </a:rPr>
              <a:t>that</a:t>
            </a:r>
            <a:r>
              <a:rPr lang="en-US" sz="2800" dirty="0">
                <a:solidFill>
                  <a:srgbClr val="002060"/>
                </a:solidFill>
              </a:rPr>
              <a:t> including the potential to </a:t>
            </a:r>
            <a:r>
              <a:rPr lang="en-US" sz="2800" dirty="0" smtClean="0">
                <a:solidFill>
                  <a:srgbClr val="002060"/>
                </a:solidFill>
              </a:rPr>
              <a:t>achieve</a:t>
            </a:r>
            <a:r>
              <a:rPr lang="en-US" sz="2800" dirty="0">
                <a:solidFill>
                  <a:srgbClr val="002060"/>
                </a:solidFill>
              </a:rPr>
              <a:t> prolonged survival and </a:t>
            </a:r>
            <a:r>
              <a:rPr lang="en-US" sz="2800" i="1" dirty="0">
                <a:solidFill>
                  <a:srgbClr val="002060"/>
                </a:solidFill>
              </a:rPr>
              <a:t>maximum</a:t>
            </a:r>
            <a:r>
              <a:rPr lang="en-US" sz="2800" dirty="0">
                <a:solidFill>
                  <a:srgbClr val="002060"/>
                </a:solidFill>
              </a:rPr>
              <a:t> ability </a:t>
            </a:r>
            <a:r>
              <a:rPr lang="en-US" sz="2800" dirty="0" smtClean="0">
                <a:solidFill>
                  <a:srgbClr val="002060"/>
                </a:solidFill>
              </a:rPr>
              <a:t>realization among the </a:t>
            </a:r>
            <a:r>
              <a:rPr lang="en-US" sz="2800" dirty="0">
                <a:solidFill>
                  <a:srgbClr val="002060"/>
                </a:solidFill>
              </a:rPr>
              <a:t>criteria for admission to </a:t>
            </a:r>
            <a:r>
              <a:rPr lang="en-US" sz="2800" dirty="0" smtClean="0">
                <a:solidFill>
                  <a:srgbClr val="002060"/>
                </a:solidFill>
              </a:rPr>
              <a:t>rehabilitation can </a:t>
            </a:r>
            <a:r>
              <a:rPr lang="en-US" sz="2800" dirty="0">
                <a:solidFill>
                  <a:srgbClr val="002060"/>
                </a:solidFill>
              </a:rPr>
              <a:t>improve rehabilitation </a:t>
            </a:r>
            <a:r>
              <a:rPr lang="en-US" sz="2800" dirty="0" smtClean="0">
                <a:solidFill>
                  <a:srgbClr val="002060"/>
                </a:solidFill>
              </a:rPr>
              <a:t>outcomes?</a:t>
            </a:r>
            <a:endParaRPr lang="en-US" sz="2800" dirty="0">
              <a:solidFill>
                <a:srgbClr val="002060"/>
              </a:solidFill>
            </a:endParaRPr>
          </a:p>
          <a:p>
            <a:pPr marL="514350" indent="-514350">
              <a:lnSpc>
                <a:spcPct val="150000"/>
              </a:lnSpc>
              <a:buAutoNum type="arabicPeriod"/>
            </a:pPr>
            <a:endParaRPr lang="en-US" sz="2800" dirty="0" smtClean="0">
              <a:solidFill>
                <a:srgbClr val="002060"/>
              </a:solidFill>
            </a:endParaRPr>
          </a:p>
          <a:p>
            <a:pPr>
              <a:lnSpc>
                <a:spcPct val="150000"/>
              </a:lnSpc>
            </a:pPr>
            <a:endParaRPr lang="en-US" sz="2800" dirty="0">
              <a:solidFill>
                <a:srgbClr val="002060"/>
              </a:solidFill>
            </a:endParaRPr>
          </a:p>
          <a:p>
            <a:pPr marL="571500" lvl="0" indent="-571500" fontAlgn="base">
              <a:lnSpc>
                <a:spcPct val="150000"/>
              </a:lnSpc>
              <a:buFont typeface="Arial" panose="020B0604020202020204" pitchFamily="34" charset="0"/>
              <a:buChar char="•"/>
            </a:pPr>
            <a:endParaRPr lang="en-US" sz="2800" dirty="0">
              <a:solidFill>
                <a:srgbClr val="002060"/>
              </a:solidFill>
            </a:endParaRPr>
          </a:p>
          <a:p>
            <a:pPr marL="571500" lvl="0" indent="-571500" fontAlgn="base">
              <a:lnSpc>
                <a:spcPct val="150000"/>
              </a:lnSpc>
              <a:buFont typeface="Arial" panose="020B0604020202020204" pitchFamily="34" charset="0"/>
              <a:buChar char="•"/>
            </a:pPr>
            <a:endParaRPr lang="en-US" sz="2800" dirty="0">
              <a:solidFill>
                <a:srgbClr val="002060"/>
              </a:solidFill>
            </a:endParaRPr>
          </a:p>
        </p:txBody>
      </p:sp>
      <p:sp>
        <p:nvSpPr>
          <p:cNvPr id="2" name="TextBox 1"/>
          <p:cNvSpPr txBox="1"/>
          <p:nvPr/>
        </p:nvSpPr>
        <p:spPr>
          <a:xfrm>
            <a:off x="698935" y="677917"/>
            <a:ext cx="8476596" cy="646331"/>
          </a:xfrm>
          <a:prstGeom prst="rect">
            <a:avLst/>
          </a:prstGeom>
          <a:noFill/>
        </p:spPr>
        <p:txBody>
          <a:bodyPr wrap="square" rtlCol="1">
            <a:spAutoFit/>
          </a:bodyPr>
          <a:lstStyle/>
          <a:p>
            <a:r>
              <a:rPr lang="en-US" sz="3600" b="1" dirty="0" smtClean="0">
                <a:solidFill>
                  <a:srgbClr val="002060"/>
                </a:solidFill>
              </a:rPr>
              <a:t>Discussion</a:t>
            </a:r>
            <a:endParaRPr lang="he-IL" sz="3600" b="1" dirty="0">
              <a:solidFill>
                <a:srgbClr val="002060"/>
              </a:solidFill>
            </a:endParaRPr>
          </a:p>
        </p:txBody>
      </p:sp>
      <p:pic>
        <p:nvPicPr>
          <p:cNvPr id="7" name="Picture 2"/>
          <p:cNvPicPr/>
          <p:nvPr/>
        </p:nvPicPr>
        <p:blipFill rotWithShape="1">
          <a:blip r:embed="rId3"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8" name="Picture 2" descr="\\lvnt15\home$\HelpDesk\תבניות\Gold%20Seal%20JCIAccred-HiResolu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059895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4849062C-8AF9-42EE-AECF-ED5425EF6352}"/>
              </a:ext>
            </a:extLst>
          </p:cNvPr>
          <p:cNvSpPr txBox="1"/>
          <p:nvPr/>
        </p:nvSpPr>
        <p:spPr>
          <a:xfrm>
            <a:off x="551895" y="1166593"/>
            <a:ext cx="11088210" cy="3903504"/>
          </a:xfrm>
          <a:prstGeom prst="rect">
            <a:avLst/>
          </a:prstGeom>
          <a:noFill/>
        </p:spPr>
        <p:txBody>
          <a:bodyPr wrap="square" rtlCol="0">
            <a:spAutoFit/>
          </a:bodyPr>
          <a:lstStyle/>
          <a:p>
            <a:pPr>
              <a:lnSpc>
                <a:spcPct val="150000"/>
              </a:lnSpc>
            </a:pPr>
            <a:endParaRPr lang="en-US" sz="2800" dirty="0" smtClean="0">
              <a:solidFill>
                <a:srgbClr val="002060"/>
              </a:solidFill>
            </a:endParaRPr>
          </a:p>
          <a:p>
            <a:pPr marL="361950" indent="-361950">
              <a:lnSpc>
                <a:spcPct val="150000"/>
              </a:lnSpc>
            </a:pPr>
            <a:r>
              <a:rPr lang="en-US" sz="2800" dirty="0" smtClean="0">
                <a:solidFill>
                  <a:srgbClr val="002060"/>
                </a:solidFill>
              </a:rPr>
              <a:t>4. Who is willing to comment on the suggested changes?</a:t>
            </a:r>
            <a:endParaRPr lang="en-US" sz="2800" dirty="0">
              <a:solidFill>
                <a:srgbClr val="002060"/>
              </a:solidFill>
            </a:endParaRPr>
          </a:p>
          <a:p>
            <a:pPr marL="514350" indent="-514350">
              <a:lnSpc>
                <a:spcPct val="150000"/>
              </a:lnSpc>
              <a:buAutoNum type="arabicPeriod"/>
            </a:pPr>
            <a:endParaRPr lang="en-US" sz="2800" dirty="0" smtClean="0">
              <a:solidFill>
                <a:srgbClr val="002060"/>
              </a:solidFill>
            </a:endParaRPr>
          </a:p>
          <a:p>
            <a:pPr>
              <a:lnSpc>
                <a:spcPct val="150000"/>
              </a:lnSpc>
            </a:pPr>
            <a:endParaRPr lang="en-US" sz="2800" dirty="0">
              <a:solidFill>
                <a:srgbClr val="002060"/>
              </a:solidFill>
            </a:endParaRPr>
          </a:p>
          <a:p>
            <a:pPr marL="571500" lvl="0" indent="-571500" fontAlgn="base">
              <a:lnSpc>
                <a:spcPct val="150000"/>
              </a:lnSpc>
              <a:buFont typeface="Arial" panose="020B0604020202020204" pitchFamily="34" charset="0"/>
              <a:buChar char="•"/>
            </a:pPr>
            <a:endParaRPr lang="en-US" sz="2800" dirty="0">
              <a:solidFill>
                <a:srgbClr val="002060"/>
              </a:solidFill>
            </a:endParaRPr>
          </a:p>
          <a:p>
            <a:pPr marL="571500" lvl="0" indent="-571500" fontAlgn="base">
              <a:lnSpc>
                <a:spcPct val="150000"/>
              </a:lnSpc>
              <a:buFont typeface="Arial" panose="020B0604020202020204" pitchFamily="34" charset="0"/>
              <a:buChar char="•"/>
            </a:pPr>
            <a:endParaRPr lang="en-US" sz="2800" dirty="0">
              <a:solidFill>
                <a:srgbClr val="002060"/>
              </a:solidFill>
            </a:endParaRPr>
          </a:p>
        </p:txBody>
      </p:sp>
      <p:sp>
        <p:nvSpPr>
          <p:cNvPr id="2" name="TextBox 1"/>
          <p:cNvSpPr txBox="1"/>
          <p:nvPr/>
        </p:nvSpPr>
        <p:spPr>
          <a:xfrm>
            <a:off x="698935" y="677917"/>
            <a:ext cx="8476596" cy="646331"/>
          </a:xfrm>
          <a:prstGeom prst="rect">
            <a:avLst/>
          </a:prstGeom>
          <a:noFill/>
        </p:spPr>
        <p:txBody>
          <a:bodyPr wrap="square" rtlCol="1">
            <a:spAutoFit/>
          </a:bodyPr>
          <a:lstStyle/>
          <a:p>
            <a:r>
              <a:rPr lang="en-US" sz="3600" b="1" dirty="0" smtClean="0">
                <a:solidFill>
                  <a:srgbClr val="002060"/>
                </a:solidFill>
              </a:rPr>
              <a:t>Discussion</a:t>
            </a:r>
            <a:endParaRPr lang="he-IL" sz="3600" b="1" dirty="0">
              <a:solidFill>
                <a:srgbClr val="002060"/>
              </a:solidFill>
            </a:endParaRPr>
          </a:p>
        </p:txBody>
      </p:sp>
      <p:pic>
        <p:nvPicPr>
          <p:cNvPr id="7" name="Picture 2"/>
          <p:cNvPicPr/>
          <p:nvPr/>
        </p:nvPicPr>
        <p:blipFill rotWithShape="1">
          <a:blip r:embed="rId3"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8" name="Picture 2" descr="\\lvnt15\home$\HelpDesk\תבניות\Gold%20Seal%20JCIAccred-HiResolu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1179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2"/>
          <a:stretch>
            <a:fillRect/>
          </a:stretch>
        </p:blipFill>
        <p:spPr>
          <a:xfrm>
            <a:off x="0" y="0"/>
            <a:ext cx="12192000" cy="6858000"/>
          </a:xfrm>
          <a:prstGeom prst="rect">
            <a:avLst/>
          </a:prstGeom>
        </p:spPr>
      </p:pic>
      <p:pic>
        <p:nvPicPr>
          <p:cNvPr id="7" name="תמונה 11" descr="_DSC7572.JPG"/>
          <p:cNvPicPr>
            <a:picLocks noChangeAspect="1"/>
          </p:cNvPicPr>
          <p:nvPr/>
        </p:nvPicPr>
        <p:blipFill>
          <a:blip r:embed="rId3" cstate="print"/>
          <a:srcRect/>
          <a:stretch>
            <a:fillRect/>
          </a:stretch>
        </p:blipFill>
        <p:spPr bwMode="auto">
          <a:xfrm>
            <a:off x="2688431" y="1628800"/>
            <a:ext cx="7345511" cy="4104456"/>
          </a:xfrm>
          <a:prstGeom prst="rect">
            <a:avLst/>
          </a:prstGeom>
          <a:noFill/>
          <a:ln w="9525">
            <a:noFill/>
            <a:miter lim="800000"/>
            <a:headEnd/>
            <a:tailEnd/>
          </a:ln>
        </p:spPr>
      </p:pic>
      <p:sp>
        <p:nvSpPr>
          <p:cNvPr id="8" name="Rectangle 4"/>
          <p:cNvSpPr>
            <a:spLocks noChangeArrowheads="1"/>
          </p:cNvSpPr>
          <p:nvPr/>
        </p:nvSpPr>
        <p:spPr bwMode="auto">
          <a:xfrm>
            <a:off x="4034382" y="685245"/>
            <a:ext cx="4248472" cy="903287"/>
          </a:xfrm>
          <a:prstGeom prst="rect">
            <a:avLst/>
          </a:prstGeom>
          <a:noFill/>
          <a:ln w="9525">
            <a:noFill/>
            <a:miter lim="800000"/>
            <a:headEnd/>
            <a:tailEnd/>
          </a:ln>
        </p:spPr>
        <p:txBody>
          <a:bodyPr/>
          <a:lstStyle/>
          <a:p>
            <a:pPr marL="342900" indent="-342900" algn="ctr">
              <a:spcBef>
                <a:spcPct val="20000"/>
              </a:spcBef>
            </a:pPr>
            <a:r>
              <a:rPr lang="he-IL" sz="4400" b="1" dirty="0">
                <a:solidFill>
                  <a:srgbClr val="C00000"/>
                </a:solidFill>
              </a:rPr>
              <a:t>!</a:t>
            </a:r>
            <a:r>
              <a:rPr lang="en-US" sz="4400" b="1" dirty="0">
                <a:solidFill>
                  <a:srgbClr val="C00000"/>
                </a:solidFill>
              </a:rPr>
              <a:t>Thank You</a:t>
            </a:r>
            <a:endParaRPr lang="en-US" b="1" dirty="0">
              <a:solidFill>
                <a:srgbClr val="C00000"/>
              </a:solidFill>
            </a:endParaRPr>
          </a:p>
        </p:txBody>
      </p:sp>
      <p:pic>
        <p:nvPicPr>
          <p:cNvPr id="6" name="Picture 2"/>
          <p:cNvPicPr/>
          <p:nvPr/>
        </p:nvPicPr>
        <p:blipFill rotWithShape="1">
          <a:blip r:embed="rId4"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9" name="Picture 2" descr="\\lvnt15\home$\HelpDesk\תבניות\Gold%20Seal%20JCIAccred-HiResoluti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26559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2407E301-1604-4386-9A8D-56D05D3BDE5F}"/>
              </a:ext>
            </a:extLst>
          </p:cNvPr>
          <p:cNvSpPr txBox="1"/>
          <p:nvPr/>
        </p:nvSpPr>
        <p:spPr>
          <a:xfrm>
            <a:off x="745724" y="816746"/>
            <a:ext cx="9144000" cy="646331"/>
          </a:xfrm>
          <a:prstGeom prst="rect">
            <a:avLst/>
          </a:prstGeom>
          <a:noFill/>
        </p:spPr>
        <p:txBody>
          <a:bodyPr wrap="square" rtlCol="0">
            <a:spAutoFit/>
          </a:bodyPr>
          <a:lstStyle/>
          <a:p>
            <a:r>
              <a:rPr lang="en-US" sz="3600" b="1" dirty="0" smtClean="0">
                <a:solidFill>
                  <a:srgbClr val="002060"/>
                </a:solidFill>
              </a:rPr>
              <a:t>The role of strategic goal setting</a:t>
            </a:r>
            <a:endParaRPr lang="en-US" sz="3600" b="1" dirty="0">
              <a:solidFill>
                <a:srgbClr val="002060"/>
              </a:solidFill>
            </a:endParaRPr>
          </a:p>
        </p:txBody>
      </p:sp>
      <p:sp>
        <p:nvSpPr>
          <p:cNvPr id="6" name="TextBox 5">
            <a:extLst>
              <a:ext uri="{FF2B5EF4-FFF2-40B4-BE49-F238E27FC236}">
                <a16:creationId xmlns:a16="http://schemas.microsoft.com/office/drawing/2014/main" xmlns="" id="{4849062C-8AF9-42EE-AECF-ED5425EF6352}"/>
              </a:ext>
            </a:extLst>
          </p:cNvPr>
          <p:cNvSpPr txBox="1"/>
          <p:nvPr/>
        </p:nvSpPr>
        <p:spPr>
          <a:xfrm>
            <a:off x="745723" y="1793484"/>
            <a:ext cx="11236069" cy="1318181"/>
          </a:xfrm>
          <a:prstGeom prst="rect">
            <a:avLst/>
          </a:prstGeom>
          <a:noFill/>
        </p:spPr>
        <p:txBody>
          <a:bodyPr wrap="square" rtlCol="0">
            <a:spAutoFit/>
          </a:bodyPr>
          <a:lstStyle/>
          <a:p>
            <a:pPr>
              <a:lnSpc>
                <a:spcPct val="150000"/>
              </a:lnSpc>
            </a:pPr>
            <a:r>
              <a:rPr lang="en-US" sz="2800" dirty="0" smtClean="0">
                <a:solidFill>
                  <a:srgbClr val="002060"/>
                </a:solidFill>
              </a:rPr>
              <a:t>The evidence </a:t>
            </a:r>
            <a:r>
              <a:rPr lang="en-US" sz="2800" dirty="0">
                <a:solidFill>
                  <a:srgbClr val="002060"/>
                </a:solidFill>
              </a:rPr>
              <a:t>that goal setting </a:t>
            </a:r>
            <a:r>
              <a:rPr lang="en-US" sz="2800" dirty="0" smtClean="0">
                <a:solidFill>
                  <a:srgbClr val="002060"/>
                </a:solidFill>
              </a:rPr>
              <a:t>can improve rehabilitation outcomes is of low quality</a:t>
            </a:r>
            <a:r>
              <a:rPr lang="en-US" sz="2800" dirty="0">
                <a:solidFill>
                  <a:srgbClr val="002060"/>
                </a:solidFill>
              </a:rPr>
              <a:t> </a:t>
            </a:r>
            <a:r>
              <a:rPr lang="en-US" sz="2000" dirty="0" smtClean="0">
                <a:solidFill>
                  <a:srgbClr val="002060"/>
                </a:solidFill>
              </a:rPr>
              <a:t>(WMM Levack. Cochrane </a:t>
            </a:r>
            <a:r>
              <a:rPr lang="en-US" sz="2000" dirty="0">
                <a:solidFill>
                  <a:srgbClr val="002060"/>
                </a:solidFill>
              </a:rPr>
              <a:t>Database of Systematic Reviews 2015, Issue </a:t>
            </a:r>
            <a:r>
              <a:rPr lang="en-US" sz="2000" dirty="0" smtClean="0">
                <a:solidFill>
                  <a:srgbClr val="002060"/>
                </a:solidFill>
              </a:rPr>
              <a:t>7, Art CD009727). </a:t>
            </a:r>
            <a:endParaRPr lang="en-US" sz="2800" dirty="0" smtClean="0">
              <a:solidFill>
                <a:srgbClr val="002060"/>
              </a:solidFill>
            </a:endParaRPr>
          </a:p>
        </p:txBody>
      </p:sp>
      <p:sp>
        <p:nvSpPr>
          <p:cNvPr id="7" name="TextBox 6">
            <a:extLst>
              <a:ext uri="{FF2B5EF4-FFF2-40B4-BE49-F238E27FC236}">
                <a16:creationId xmlns:a16="http://schemas.microsoft.com/office/drawing/2014/main" xmlns="" id="{4849062C-8AF9-42EE-AECF-ED5425EF6352}"/>
              </a:ext>
            </a:extLst>
          </p:cNvPr>
          <p:cNvSpPr txBox="1"/>
          <p:nvPr/>
        </p:nvSpPr>
        <p:spPr>
          <a:xfrm>
            <a:off x="805746" y="3904372"/>
            <a:ext cx="11088210" cy="1964512"/>
          </a:xfrm>
          <a:prstGeom prst="rect">
            <a:avLst/>
          </a:prstGeom>
          <a:noFill/>
        </p:spPr>
        <p:txBody>
          <a:bodyPr wrap="square" rtlCol="0">
            <a:spAutoFit/>
          </a:bodyPr>
          <a:lstStyle/>
          <a:p>
            <a:pPr>
              <a:lnSpc>
                <a:spcPct val="150000"/>
              </a:lnSpc>
            </a:pPr>
            <a:r>
              <a:rPr lang="en-US" sz="2800" dirty="0" smtClean="0">
                <a:solidFill>
                  <a:srgbClr val="002060"/>
                </a:solidFill>
              </a:rPr>
              <a:t>In organizational settings, however, it </a:t>
            </a:r>
            <a:r>
              <a:rPr lang="en-US" sz="2800" dirty="0">
                <a:solidFill>
                  <a:srgbClr val="002060"/>
                </a:solidFill>
              </a:rPr>
              <a:t>has been shown that </a:t>
            </a:r>
            <a:r>
              <a:rPr lang="en-US" sz="2800" dirty="0" smtClean="0">
                <a:solidFill>
                  <a:srgbClr val="002060"/>
                </a:solidFill>
              </a:rPr>
              <a:t>setting     difficult goals leads to high performance, presumably through increased motivation </a:t>
            </a:r>
            <a:r>
              <a:rPr lang="en-US" sz="2000" dirty="0" smtClean="0">
                <a:solidFill>
                  <a:srgbClr val="002060"/>
                </a:solidFill>
              </a:rPr>
              <a:t>(EA Locke, GP Latham. American Psychologist 2002;57:705-717)</a:t>
            </a:r>
            <a:r>
              <a:rPr lang="en-US" sz="2800" dirty="0" smtClean="0">
                <a:solidFill>
                  <a:srgbClr val="002060"/>
                </a:solidFill>
              </a:rPr>
              <a:t>.  </a:t>
            </a:r>
          </a:p>
        </p:txBody>
      </p:sp>
      <p:sp>
        <p:nvSpPr>
          <p:cNvPr id="2" name="AutoShape 2" descr="תוצאת תמונה עבור ‪goals‬‏"/>
          <p:cNvSpPr>
            <a:spLocks noChangeAspect="1" noChangeArrowheads="1"/>
          </p:cNvSpPr>
          <p:nvPr/>
        </p:nvSpPr>
        <p:spPr bwMode="auto">
          <a:xfrm>
            <a:off x="11971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4" name="AutoShape 4" descr="תוצאת תמונה עבור ‪goals‬‏"/>
          <p:cNvSpPr>
            <a:spLocks noChangeAspect="1" noChangeArrowheads="1"/>
          </p:cNvSpPr>
          <p:nvPr/>
        </p:nvSpPr>
        <p:spPr bwMode="auto">
          <a:xfrm>
            <a:off x="1212373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8" name="AutoShape 6" descr="תוצאת תמונה עבור ‪goals‬‏"/>
          <p:cNvSpPr>
            <a:spLocks noChangeAspect="1" noChangeArrowheads="1"/>
          </p:cNvSpPr>
          <p:nvPr/>
        </p:nvSpPr>
        <p:spPr bwMode="auto">
          <a:xfrm>
            <a:off x="12276138"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10" name="Picture 2"/>
          <p:cNvPicPr/>
          <p:nvPr/>
        </p:nvPicPr>
        <p:blipFill rotWithShape="1">
          <a:blip r:embed="rId3"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11" name="Picture 2" descr="\\lvnt15\home$\HelpDesk\תבניות\Gold%20Seal%20JCIAccred-HiResolu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26559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p:cNvSpPr txBox="1"/>
          <p:nvPr/>
        </p:nvSpPr>
        <p:spPr>
          <a:xfrm>
            <a:off x="551895" y="936510"/>
            <a:ext cx="11088210" cy="2031325"/>
          </a:xfrm>
          <a:prstGeom prst="rect">
            <a:avLst/>
          </a:prstGeom>
          <a:noFill/>
        </p:spPr>
        <p:txBody>
          <a:bodyPr wrap="square" rtlCol="1">
            <a:spAutoFit/>
          </a:bodyPr>
          <a:lstStyle/>
          <a:p>
            <a:pPr>
              <a:lnSpc>
                <a:spcPct val="150000"/>
              </a:lnSpc>
            </a:pPr>
            <a:r>
              <a:rPr lang="en-US" sz="2800" dirty="0">
                <a:solidFill>
                  <a:srgbClr val="002060"/>
                </a:solidFill>
              </a:rPr>
              <a:t>Derick </a:t>
            </a:r>
            <a:r>
              <a:rPr lang="en-US" sz="2800" dirty="0" smtClean="0">
                <a:solidFill>
                  <a:srgbClr val="002060"/>
                </a:solidFill>
              </a:rPr>
              <a:t>Wade concluded</a:t>
            </a:r>
            <a:r>
              <a:rPr lang="en-US" sz="2800" dirty="0">
                <a:solidFill>
                  <a:srgbClr val="002060"/>
                </a:solidFill>
              </a:rPr>
              <a:t>, therefore, </a:t>
            </a:r>
            <a:r>
              <a:rPr lang="en-US" sz="2800" dirty="0" smtClean="0">
                <a:solidFill>
                  <a:srgbClr val="002060"/>
                </a:solidFill>
              </a:rPr>
              <a:t>that there </a:t>
            </a:r>
            <a:r>
              <a:rPr lang="en-US" sz="2800" dirty="0">
                <a:solidFill>
                  <a:srgbClr val="002060"/>
                </a:solidFill>
              </a:rPr>
              <a:t>is no reason </a:t>
            </a:r>
            <a:endParaRPr lang="en-US" sz="2800" dirty="0" smtClean="0">
              <a:solidFill>
                <a:srgbClr val="002060"/>
              </a:solidFill>
            </a:endParaRPr>
          </a:p>
          <a:p>
            <a:pPr>
              <a:lnSpc>
                <a:spcPct val="150000"/>
              </a:lnSpc>
            </a:pPr>
            <a:r>
              <a:rPr lang="en-US" sz="2800" dirty="0" smtClean="0">
                <a:solidFill>
                  <a:srgbClr val="002060"/>
                </a:solidFill>
              </a:rPr>
              <a:t>to doubt the </a:t>
            </a:r>
            <a:r>
              <a:rPr lang="en-US" sz="2800" dirty="0">
                <a:solidFill>
                  <a:srgbClr val="002060"/>
                </a:solidFill>
              </a:rPr>
              <a:t>effectiveness of setting specific </a:t>
            </a:r>
            <a:r>
              <a:rPr lang="en-US" sz="2800" dirty="0" smtClean="0">
                <a:solidFill>
                  <a:srgbClr val="002060"/>
                </a:solidFill>
              </a:rPr>
              <a:t>goals </a:t>
            </a:r>
            <a:r>
              <a:rPr lang="en-US" sz="2800" dirty="0">
                <a:solidFill>
                  <a:srgbClr val="002060"/>
                </a:solidFill>
              </a:rPr>
              <a:t>in </a:t>
            </a:r>
            <a:r>
              <a:rPr lang="en-US" sz="2800" dirty="0" smtClean="0">
                <a:solidFill>
                  <a:srgbClr val="002060"/>
                </a:solidFill>
              </a:rPr>
              <a:t>rehabilitation</a:t>
            </a:r>
            <a:br>
              <a:rPr lang="en-US" sz="2800" dirty="0" smtClean="0">
                <a:solidFill>
                  <a:srgbClr val="002060"/>
                </a:solidFill>
              </a:rPr>
            </a:br>
            <a:r>
              <a:rPr lang="en-US" sz="2000" dirty="0" smtClean="0">
                <a:solidFill>
                  <a:srgbClr val="002060"/>
                </a:solidFill>
              </a:rPr>
              <a:t>(</a:t>
            </a:r>
            <a:r>
              <a:rPr lang="en-US" sz="2000" dirty="0">
                <a:solidFill>
                  <a:srgbClr val="002060"/>
                </a:solidFill>
              </a:rPr>
              <a:t>DT Wade. </a:t>
            </a:r>
            <a:r>
              <a:rPr lang="fr-FR" sz="2000" dirty="0">
                <a:solidFill>
                  <a:srgbClr val="002060"/>
                </a:solidFill>
              </a:rPr>
              <a:t>Clinical Rehabilitation 2009;23:291–295</a:t>
            </a:r>
            <a:r>
              <a:rPr lang="fr-FR" sz="2000" dirty="0" smtClean="0">
                <a:solidFill>
                  <a:srgbClr val="002060"/>
                </a:solidFill>
              </a:rPr>
              <a:t>).</a:t>
            </a:r>
            <a:r>
              <a:rPr lang="fr-FR" sz="2800" dirty="0" smtClean="0">
                <a:solidFill>
                  <a:srgbClr val="002060"/>
                </a:solidFill>
              </a:rPr>
              <a:t> </a:t>
            </a:r>
            <a:endParaRPr lang="he-IL" sz="2800" dirty="0">
              <a:solidFill>
                <a:srgbClr val="002060"/>
              </a:solidFill>
            </a:endParaRPr>
          </a:p>
        </p:txBody>
      </p:sp>
      <p:sp>
        <p:nvSpPr>
          <p:cNvPr id="7" name="TextBox 6">
            <a:extLst>
              <a:ext uri="{FF2B5EF4-FFF2-40B4-BE49-F238E27FC236}">
                <a16:creationId xmlns:a16="http://schemas.microsoft.com/office/drawing/2014/main" xmlns="" id="{4849062C-8AF9-42EE-AECF-ED5425EF6352}"/>
              </a:ext>
            </a:extLst>
          </p:cNvPr>
          <p:cNvSpPr txBox="1"/>
          <p:nvPr/>
        </p:nvSpPr>
        <p:spPr>
          <a:xfrm>
            <a:off x="551894" y="3137855"/>
            <a:ext cx="11088210" cy="1964512"/>
          </a:xfrm>
          <a:prstGeom prst="rect">
            <a:avLst/>
          </a:prstGeom>
          <a:noFill/>
        </p:spPr>
        <p:txBody>
          <a:bodyPr wrap="square" rtlCol="0">
            <a:spAutoFit/>
          </a:bodyPr>
          <a:lstStyle/>
          <a:p>
            <a:pPr>
              <a:lnSpc>
                <a:spcPct val="150000"/>
              </a:lnSpc>
            </a:pPr>
            <a:r>
              <a:rPr lang="en-US" sz="2800" dirty="0" smtClean="0">
                <a:solidFill>
                  <a:srgbClr val="002060"/>
                </a:solidFill>
              </a:rPr>
              <a:t>It is reasonable to assume that rehabilitation staff members will invest greater effort to achieve strategic, meaningful, agreed-upon, realistic,  and timely (SMART</a:t>
            </a:r>
            <a:r>
              <a:rPr lang="en-US" sz="2400" dirty="0" smtClean="0">
                <a:solidFill>
                  <a:srgbClr val="002060"/>
                </a:solidFill>
              </a:rPr>
              <a:t>)</a:t>
            </a:r>
            <a:r>
              <a:rPr lang="en-US" sz="2800" dirty="0" smtClean="0">
                <a:solidFill>
                  <a:srgbClr val="002060"/>
                </a:solidFill>
              </a:rPr>
              <a:t> goals</a:t>
            </a:r>
            <a:r>
              <a:rPr lang="en-US" sz="2400" dirty="0" smtClean="0">
                <a:solidFill>
                  <a:srgbClr val="002060"/>
                </a:solidFill>
              </a:rPr>
              <a:t>.</a:t>
            </a:r>
            <a:endParaRPr lang="fr-FR" sz="2800" dirty="0" smtClean="0">
              <a:solidFill>
                <a:srgbClr val="002060"/>
              </a:solidFill>
            </a:endParaRPr>
          </a:p>
        </p:txBody>
      </p:sp>
      <p:pic>
        <p:nvPicPr>
          <p:cNvPr id="6" name="Picture 2"/>
          <p:cNvPicPr/>
          <p:nvPr/>
        </p:nvPicPr>
        <p:blipFill rotWithShape="1">
          <a:blip r:embed="rId3"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8" name="Picture 2" descr="\\lvnt15\home$\HelpDesk\תבניות\Gold%20Seal%20JCIAccred-HiResolu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85096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2"/>
          <a:stretch>
            <a:fillRect/>
          </a:stretch>
        </p:blipFill>
        <p:spPr>
          <a:xfrm>
            <a:off x="-1" y="0"/>
            <a:ext cx="12192000" cy="6858000"/>
          </a:xfrm>
          <a:prstGeom prst="rect">
            <a:avLst/>
          </a:prstGeom>
        </p:spPr>
      </p:pic>
      <p:sp>
        <p:nvSpPr>
          <p:cNvPr id="2" name="מלבן 1"/>
          <p:cNvSpPr/>
          <p:nvPr/>
        </p:nvSpPr>
        <p:spPr>
          <a:xfrm>
            <a:off x="787865" y="1443841"/>
            <a:ext cx="11183473" cy="3970318"/>
          </a:xfrm>
          <a:prstGeom prst="rect">
            <a:avLst/>
          </a:prstGeom>
        </p:spPr>
        <p:txBody>
          <a:bodyPr wrap="square">
            <a:spAutoFit/>
          </a:bodyPr>
          <a:lstStyle/>
          <a:p>
            <a:pPr>
              <a:lnSpc>
                <a:spcPct val="150000"/>
              </a:lnSpc>
            </a:pPr>
            <a:r>
              <a:rPr lang="fr-FR" sz="2800" dirty="0" smtClean="0">
                <a:solidFill>
                  <a:srgbClr val="002060"/>
                </a:solidFill>
              </a:rPr>
              <a:t>Rehabilitation </a:t>
            </a:r>
            <a:r>
              <a:rPr lang="fr-FR" sz="2800" dirty="0">
                <a:solidFill>
                  <a:srgbClr val="002060"/>
                </a:solidFill>
              </a:rPr>
              <a:t>outcomes, </a:t>
            </a:r>
            <a:r>
              <a:rPr lang="fr-FR" sz="2800" dirty="0" smtClean="0">
                <a:solidFill>
                  <a:srgbClr val="002060"/>
                </a:solidFill>
              </a:rPr>
              <a:t>however, </a:t>
            </a:r>
            <a:r>
              <a:rPr lang="en-US" sz="2800" dirty="0" smtClean="0">
                <a:solidFill>
                  <a:srgbClr val="002060"/>
                </a:solidFill>
              </a:rPr>
              <a:t>quite</a:t>
            </a:r>
            <a:r>
              <a:rPr lang="fr-FR" sz="2800" dirty="0" smtClean="0">
                <a:solidFill>
                  <a:srgbClr val="002060"/>
                </a:solidFill>
              </a:rPr>
              <a:t> likely depend on </a:t>
            </a:r>
            <a:r>
              <a:rPr lang="fr-FR" sz="2800" dirty="0">
                <a:solidFill>
                  <a:srgbClr val="002060"/>
                </a:solidFill>
              </a:rPr>
              <a:t>the nature of the goals</a:t>
            </a:r>
            <a:r>
              <a:rPr lang="fr-FR" sz="2800" dirty="0" smtClean="0">
                <a:solidFill>
                  <a:srgbClr val="002060"/>
                </a:solidFill>
              </a:rPr>
              <a:t>.</a:t>
            </a:r>
          </a:p>
          <a:p>
            <a:pPr>
              <a:lnSpc>
                <a:spcPct val="150000"/>
              </a:lnSpc>
            </a:pPr>
            <a:r>
              <a:rPr lang="en-US" sz="2800" dirty="0" smtClean="0">
                <a:solidFill>
                  <a:srgbClr val="002060"/>
                </a:solidFill>
              </a:rPr>
              <a:t> </a:t>
            </a:r>
            <a:endParaRPr lang="en-US" sz="2800" dirty="0">
              <a:solidFill>
                <a:srgbClr val="002060"/>
              </a:solidFill>
            </a:endParaRPr>
          </a:p>
          <a:p>
            <a:pPr>
              <a:lnSpc>
                <a:spcPct val="150000"/>
              </a:lnSpc>
            </a:pPr>
            <a:r>
              <a:rPr lang="en-US" sz="2800" dirty="0" smtClean="0">
                <a:solidFill>
                  <a:srgbClr val="002060"/>
                </a:solidFill>
              </a:rPr>
              <a:t>Setting </a:t>
            </a:r>
            <a:r>
              <a:rPr lang="en-US" sz="2800" dirty="0">
                <a:solidFill>
                  <a:srgbClr val="002060"/>
                </a:solidFill>
              </a:rPr>
              <a:t>SMART goals, </a:t>
            </a:r>
            <a:r>
              <a:rPr lang="en-US" sz="2800" dirty="0" smtClean="0">
                <a:solidFill>
                  <a:srgbClr val="002060"/>
                </a:solidFill>
              </a:rPr>
              <a:t>which are expected to make a relatively higher contribution </a:t>
            </a:r>
            <a:r>
              <a:rPr lang="en-US" sz="2800" dirty="0">
                <a:solidFill>
                  <a:srgbClr val="002060"/>
                </a:solidFill>
              </a:rPr>
              <a:t>to the patient’s interests, are likely to result in better rehabilitation outcomes.</a:t>
            </a:r>
            <a:r>
              <a:rPr lang="fr-FR" sz="2800" dirty="0">
                <a:solidFill>
                  <a:srgbClr val="002060"/>
                </a:solidFill>
              </a:rPr>
              <a:t> </a:t>
            </a:r>
          </a:p>
        </p:txBody>
      </p:sp>
      <p:sp>
        <p:nvSpPr>
          <p:cNvPr id="3" name="AutoShape 2" descr="תוצאת תמונה עבור ‪mri brain‬‏"/>
          <p:cNvSpPr>
            <a:spLocks noChangeAspect="1" noChangeArrowheads="1"/>
          </p:cNvSpPr>
          <p:nvPr/>
        </p:nvSpPr>
        <p:spPr bwMode="auto">
          <a:xfrm>
            <a:off x="11971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6" name="Picture 2"/>
          <p:cNvPicPr/>
          <p:nvPr/>
        </p:nvPicPr>
        <p:blipFill rotWithShape="1">
          <a:blip r:embed="rId3"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7" name="Picture 2" descr="\\lvnt15\home$\HelpDesk\תבניות\Gold%20Seal%20JCIAccred-HiResolu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96633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2"/>
          <a:stretch>
            <a:fillRect/>
          </a:stretch>
        </p:blipFill>
        <p:spPr>
          <a:xfrm>
            <a:off x="0" y="0"/>
            <a:ext cx="12192000" cy="6858000"/>
          </a:xfrm>
          <a:prstGeom prst="rect">
            <a:avLst/>
          </a:prstGeom>
        </p:spPr>
      </p:pic>
      <p:sp>
        <p:nvSpPr>
          <p:cNvPr id="4" name="מלבן 3"/>
          <p:cNvSpPr/>
          <p:nvPr/>
        </p:nvSpPr>
        <p:spPr>
          <a:xfrm>
            <a:off x="712075" y="1602761"/>
            <a:ext cx="10988565" cy="3970318"/>
          </a:xfrm>
          <a:prstGeom prst="rect">
            <a:avLst/>
          </a:prstGeom>
        </p:spPr>
        <p:txBody>
          <a:bodyPr wrap="square">
            <a:spAutoFit/>
          </a:bodyPr>
          <a:lstStyle/>
          <a:p>
            <a:pPr marL="571500" lvl="0" indent="-571500" fontAlgn="base">
              <a:lnSpc>
                <a:spcPct val="150000"/>
              </a:lnSpc>
              <a:buFont typeface="Arial" panose="020B0604020202020204" pitchFamily="34" charset="0"/>
              <a:buChar char="•"/>
            </a:pPr>
            <a:r>
              <a:rPr lang="en-US" sz="2800" dirty="0">
                <a:solidFill>
                  <a:srgbClr val="002060"/>
                </a:solidFill>
              </a:rPr>
              <a:t>Prolonged survival should be treated as a main rehabilitation goal, contrary to the opinions of most authors on rehabilitation. </a:t>
            </a:r>
          </a:p>
          <a:p>
            <a:pPr marL="571500" indent="-571500" fontAlgn="base">
              <a:lnSpc>
                <a:spcPct val="150000"/>
              </a:lnSpc>
              <a:buFont typeface="Arial" panose="020B0604020202020204" pitchFamily="34" charset="0"/>
              <a:buChar char="•"/>
            </a:pPr>
            <a:r>
              <a:rPr lang="en-US" sz="2800" dirty="0">
                <a:solidFill>
                  <a:srgbClr val="002060"/>
                </a:solidFill>
              </a:rPr>
              <a:t>Rehabilitation should aim at achieving </a:t>
            </a:r>
            <a:r>
              <a:rPr lang="en-US" sz="2800" i="1" dirty="0">
                <a:solidFill>
                  <a:srgbClr val="002060"/>
                </a:solidFill>
              </a:rPr>
              <a:t>maximum</a:t>
            </a:r>
            <a:r>
              <a:rPr lang="en-US" sz="2800" dirty="0">
                <a:solidFill>
                  <a:srgbClr val="002060"/>
                </a:solidFill>
              </a:rPr>
              <a:t> ability realization, rather than independence, any functioning, or prior </a:t>
            </a:r>
            <a:r>
              <a:rPr lang="en-US" sz="2800" dirty="0" smtClean="0">
                <a:solidFill>
                  <a:srgbClr val="002060"/>
                </a:solidFill>
              </a:rPr>
              <a:t>functioning.</a:t>
            </a:r>
          </a:p>
          <a:p>
            <a:pPr marL="571500" indent="-571500" fontAlgn="base">
              <a:lnSpc>
                <a:spcPct val="150000"/>
              </a:lnSpc>
              <a:buFont typeface="Arial" panose="020B0604020202020204" pitchFamily="34" charset="0"/>
              <a:buChar char="•"/>
            </a:pPr>
            <a:r>
              <a:rPr lang="en-US" sz="2800" dirty="0">
                <a:solidFill>
                  <a:srgbClr val="002060"/>
                </a:solidFill>
              </a:rPr>
              <a:t>Rehabilitation goals should be set based on their benefit </a:t>
            </a:r>
            <a:r>
              <a:rPr lang="en-US" sz="2800" dirty="0" smtClean="0">
                <a:solidFill>
                  <a:srgbClr val="002060"/>
                </a:solidFill>
              </a:rPr>
              <a:t>to the </a:t>
            </a:r>
            <a:r>
              <a:rPr lang="en-US" sz="2800" dirty="0">
                <a:solidFill>
                  <a:srgbClr val="002060"/>
                </a:solidFill>
              </a:rPr>
              <a:t>patient, rather than </a:t>
            </a:r>
            <a:r>
              <a:rPr lang="en-US" sz="2800" dirty="0" smtClean="0">
                <a:solidFill>
                  <a:srgbClr val="002060"/>
                </a:solidFill>
              </a:rPr>
              <a:t>to the </a:t>
            </a:r>
            <a:r>
              <a:rPr lang="en-US" sz="2800" dirty="0">
                <a:solidFill>
                  <a:srgbClr val="002060"/>
                </a:solidFill>
              </a:rPr>
              <a:t>caregiver or the </a:t>
            </a:r>
            <a:r>
              <a:rPr lang="en-US" sz="2800" dirty="0" smtClean="0">
                <a:solidFill>
                  <a:srgbClr val="002060"/>
                </a:solidFill>
              </a:rPr>
              <a:t>insurer.</a:t>
            </a:r>
            <a:endParaRPr lang="en-US" sz="2800" dirty="0">
              <a:solidFill>
                <a:srgbClr val="002060"/>
              </a:solidFill>
            </a:endParaRPr>
          </a:p>
        </p:txBody>
      </p:sp>
      <p:sp>
        <p:nvSpPr>
          <p:cNvPr id="2" name="מלבן 1"/>
          <p:cNvSpPr/>
          <p:nvPr/>
        </p:nvSpPr>
        <p:spPr>
          <a:xfrm>
            <a:off x="546538" y="649310"/>
            <a:ext cx="2802562" cy="671851"/>
          </a:xfrm>
          <a:prstGeom prst="rect">
            <a:avLst/>
          </a:prstGeom>
        </p:spPr>
        <p:txBody>
          <a:bodyPr wrap="none">
            <a:spAutoFit/>
          </a:bodyPr>
          <a:lstStyle/>
          <a:p>
            <a:pPr>
              <a:lnSpc>
                <a:spcPct val="150000"/>
              </a:lnSpc>
            </a:pPr>
            <a:r>
              <a:rPr lang="en-US" sz="2800" dirty="0" smtClean="0">
                <a:solidFill>
                  <a:srgbClr val="002060"/>
                </a:solidFill>
              </a:rPr>
              <a:t> We </a:t>
            </a:r>
            <a:r>
              <a:rPr lang="en-US" sz="2800" dirty="0">
                <a:solidFill>
                  <a:srgbClr val="002060"/>
                </a:solidFill>
              </a:rPr>
              <a:t>propose that:</a:t>
            </a:r>
          </a:p>
        </p:txBody>
      </p:sp>
      <p:pic>
        <p:nvPicPr>
          <p:cNvPr id="6" name="Picture 2"/>
          <p:cNvPicPr/>
          <p:nvPr/>
        </p:nvPicPr>
        <p:blipFill rotWithShape="1">
          <a:blip r:embed="rId3"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7" name="Picture 2" descr="\\lvnt15\home$\HelpDesk\תבניות\Gold%20Seal%20JCIAccred-HiResolu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53108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20393</TotalTime>
  <Words>3150</Words>
  <Application>Microsoft Office PowerPoint</Application>
  <PresentationFormat>מותאם אישית</PresentationFormat>
  <Paragraphs>216</Paragraphs>
  <Slides>57</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57</vt:i4>
      </vt:variant>
    </vt:vector>
  </HeadingPairs>
  <TitlesOfParts>
    <vt:vector size="58" baseType="lpstr">
      <vt:lpstr>Office Theme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עמירם כץ</cp:lastModifiedBy>
  <cp:revision>498</cp:revision>
  <dcterms:created xsi:type="dcterms:W3CDTF">2019-07-23T15:12:33Z</dcterms:created>
  <dcterms:modified xsi:type="dcterms:W3CDTF">2020-01-01T20:54:00Z</dcterms:modified>
</cp:coreProperties>
</file>